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05468"/>
            <a:ext cx="18287999" cy="30815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852" y="1258265"/>
            <a:ext cx="4904740" cy="2465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4135083"/>
            <a:ext cx="7459980" cy="490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2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649724" y="2569463"/>
              <a:ext cx="9372600" cy="3091180"/>
            </a:xfrm>
            <a:custGeom>
              <a:avLst/>
              <a:gdLst/>
              <a:ahLst/>
              <a:cxnLst/>
              <a:rect l="l" t="t" r="r" b="b"/>
              <a:pathLst>
                <a:path w="9372600" h="3091179">
                  <a:moveTo>
                    <a:pt x="93726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1141476" y="2057400"/>
                  </a:lnTo>
                  <a:lnTo>
                    <a:pt x="1141476" y="3090672"/>
                  </a:lnTo>
                  <a:lnTo>
                    <a:pt x="8075676" y="3090672"/>
                  </a:lnTo>
                  <a:lnTo>
                    <a:pt x="8075676" y="2057400"/>
                  </a:lnTo>
                  <a:lnTo>
                    <a:pt x="9372600" y="2057400"/>
                  </a:lnTo>
                  <a:lnTo>
                    <a:pt x="937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57200" y="0"/>
              <a:ext cx="571500" cy="10287000"/>
            </a:xfrm>
            <a:custGeom>
              <a:avLst/>
              <a:gdLst/>
              <a:ahLst/>
              <a:cxnLst/>
              <a:rect l="l" t="t" r="r" b="b"/>
              <a:pathLst>
                <a:path w="571500" h="10287000">
                  <a:moveTo>
                    <a:pt x="571500" y="9258300"/>
                  </a:moveTo>
                  <a:lnTo>
                    <a:pt x="0" y="9258300"/>
                  </a:lnTo>
                  <a:lnTo>
                    <a:pt x="0" y="10287000"/>
                  </a:lnTo>
                  <a:lnTo>
                    <a:pt x="571500" y="10287000"/>
                  </a:lnTo>
                  <a:lnTo>
                    <a:pt x="571500" y="9258300"/>
                  </a:lnTo>
                  <a:close/>
                </a:path>
                <a:path w="571500" h="10287000">
                  <a:moveTo>
                    <a:pt x="571500" y="0"/>
                  </a:moveTo>
                  <a:lnTo>
                    <a:pt x="0" y="0"/>
                  </a:lnTo>
                  <a:lnTo>
                    <a:pt x="0" y="8634997"/>
                  </a:lnTo>
                  <a:lnTo>
                    <a:pt x="571500" y="8634997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D1EC8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9181" y="2560954"/>
              <a:ext cx="9010396" cy="16050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5251" y="4149597"/>
              <a:ext cx="5265420" cy="160502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419600" y="5905500"/>
            <a:ext cx="9448800" cy="1066800"/>
          </a:xfrm>
          <a:prstGeom prst="rect">
            <a:avLst/>
          </a:prstGeom>
          <a:solidFill>
            <a:srgbClr val="D1EC86"/>
          </a:solidFill>
        </p:spPr>
        <p:txBody>
          <a:bodyPr wrap="square" lIns="0" tIns="139065" rIns="0" bIns="0" rtlCol="0" vert="horz">
            <a:spAutoFit/>
          </a:bodyPr>
          <a:lstStyle/>
          <a:p>
            <a:pPr marL="445770">
              <a:lnSpc>
                <a:spcPct val="100000"/>
              </a:lnSpc>
              <a:spcBef>
                <a:spcPts val="1095"/>
              </a:spcBef>
            </a:pPr>
            <a:r>
              <a:rPr dirty="0" sz="4400" spc="-200">
                <a:latin typeface="Courier New"/>
                <a:cs typeface="Courier New"/>
              </a:rPr>
              <a:t>Diseño</a:t>
            </a:r>
            <a:r>
              <a:rPr dirty="0" sz="4400" spc="-505">
                <a:latin typeface="Courier New"/>
                <a:cs typeface="Courier New"/>
              </a:rPr>
              <a:t> </a:t>
            </a:r>
            <a:r>
              <a:rPr dirty="0" sz="4400" spc="-60">
                <a:latin typeface="Courier New"/>
                <a:cs typeface="Courier New"/>
              </a:rPr>
              <a:t>de</a:t>
            </a:r>
            <a:r>
              <a:rPr dirty="0" sz="4400" spc="-590">
                <a:latin typeface="Courier New"/>
                <a:cs typeface="Courier New"/>
              </a:rPr>
              <a:t> </a:t>
            </a:r>
            <a:r>
              <a:rPr dirty="0" sz="4400" spc="-200">
                <a:latin typeface="Courier New"/>
                <a:cs typeface="Courier New"/>
              </a:rPr>
              <a:t>lentes</a:t>
            </a:r>
            <a:r>
              <a:rPr dirty="0" sz="4400" spc="-520">
                <a:latin typeface="Courier New"/>
                <a:cs typeface="Courier New"/>
              </a:rPr>
              <a:t> </a:t>
            </a:r>
            <a:r>
              <a:rPr dirty="0" sz="4400" spc="-50">
                <a:latin typeface="Courier New"/>
                <a:cs typeface="Courier New"/>
              </a:rPr>
              <a:t>de</a:t>
            </a:r>
            <a:r>
              <a:rPr dirty="0" sz="4400" spc="-505">
                <a:latin typeface="Courier New"/>
                <a:cs typeface="Courier New"/>
              </a:rPr>
              <a:t> </a:t>
            </a:r>
            <a:r>
              <a:rPr dirty="0" sz="4400" spc="-80">
                <a:latin typeface="Courier New"/>
                <a:cs typeface="Courier New"/>
              </a:rPr>
              <a:t>contacto</a:t>
            </a:r>
            <a:endParaRPr sz="44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81000" y="8634996"/>
            <a:ext cx="10515600" cy="1309370"/>
          </a:xfrm>
          <a:custGeom>
            <a:avLst/>
            <a:gdLst/>
            <a:ahLst/>
            <a:cxnLst/>
            <a:rect l="l" t="t" r="r" b="b"/>
            <a:pathLst>
              <a:path w="10515600" h="1309370">
                <a:moveTo>
                  <a:pt x="10515600" y="0"/>
                </a:moveTo>
                <a:lnTo>
                  <a:pt x="0" y="0"/>
                </a:lnTo>
                <a:lnTo>
                  <a:pt x="0" y="623303"/>
                </a:lnTo>
                <a:lnTo>
                  <a:pt x="1104900" y="623303"/>
                </a:lnTo>
                <a:lnTo>
                  <a:pt x="1104900" y="1309103"/>
                </a:lnTo>
                <a:lnTo>
                  <a:pt x="8839200" y="1309103"/>
                </a:lnTo>
                <a:lnTo>
                  <a:pt x="8839200" y="623303"/>
                </a:lnTo>
                <a:lnTo>
                  <a:pt x="10515600" y="623303"/>
                </a:lnTo>
                <a:lnTo>
                  <a:pt x="105156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77951" y="8556442"/>
            <a:ext cx="9343390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05180" marR="5080" indent="-793115">
              <a:lnSpc>
                <a:spcPct val="117700"/>
              </a:lnSpc>
              <a:spcBef>
                <a:spcPts val="100"/>
              </a:spcBef>
            </a:pPr>
            <a:r>
              <a:rPr dirty="0" sz="3400" spc="70">
                <a:latin typeface="Trebuchet MS"/>
                <a:cs typeface="Trebuchet MS"/>
              </a:rPr>
              <a:t>Daniel</a:t>
            </a:r>
            <a:r>
              <a:rPr dirty="0" sz="3400" spc="-65">
                <a:latin typeface="Trebuchet MS"/>
                <a:cs typeface="Trebuchet MS"/>
              </a:rPr>
              <a:t> </a:t>
            </a:r>
            <a:r>
              <a:rPr dirty="0" sz="3400">
                <a:latin typeface="Trebuchet MS"/>
                <a:cs typeface="Trebuchet MS"/>
              </a:rPr>
              <a:t>Alejandro</a:t>
            </a:r>
            <a:r>
              <a:rPr dirty="0" sz="3400" spc="-70">
                <a:latin typeface="Trebuchet MS"/>
                <a:cs typeface="Trebuchet MS"/>
              </a:rPr>
              <a:t> </a:t>
            </a:r>
            <a:r>
              <a:rPr dirty="0" sz="3400" spc="80">
                <a:latin typeface="Trebuchet MS"/>
                <a:cs typeface="Trebuchet MS"/>
              </a:rPr>
              <a:t>Sánchez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85">
                <a:latin typeface="Trebuchet MS"/>
                <a:cs typeface="Trebuchet MS"/>
              </a:rPr>
              <a:t>Rodríguez</a:t>
            </a:r>
            <a:r>
              <a:rPr dirty="0" sz="3400" spc="-45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-</a:t>
            </a:r>
            <a:r>
              <a:rPr dirty="0" sz="3400" spc="-90">
                <a:latin typeface="Trebuchet MS"/>
                <a:cs typeface="Trebuchet MS"/>
              </a:rPr>
              <a:t> </a:t>
            </a:r>
            <a:r>
              <a:rPr dirty="0" sz="3400" spc="130">
                <a:latin typeface="Trebuchet MS"/>
                <a:cs typeface="Trebuchet MS"/>
              </a:rPr>
              <a:t>2205620 </a:t>
            </a:r>
            <a:r>
              <a:rPr dirty="0" sz="3400" spc="75">
                <a:latin typeface="Trebuchet MS"/>
                <a:cs typeface="Trebuchet MS"/>
              </a:rPr>
              <a:t>Daniel</a:t>
            </a:r>
            <a:r>
              <a:rPr dirty="0" sz="3400" spc="-80">
                <a:latin typeface="Trebuchet MS"/>
                <a:cs typeface="Trebuchet MS"/>
              </a:rPr>
              <a:t> </a:t>
            </a:r>
            <a:r>
              <a:rPr dirty="0" sz="3400" spc="65">
                <a:latin typeface="Trebuchet MS"/>
                <a:cs typeface="Trebuchet MS"/>
              </a:rPr>
              <a:t>Camilo</a:t>
            </a:r>
            <a:r>
              <a:rPr dirty="0" sz="3400" spc="-90">
                <a:latin typeface="Trebuchet MS"/>
                <a:cs typeface="Trebuchet MS"/>
              </a:rPr>
              <a:t> </a:t>
            </a:r>
            <a:r>
              <a:rPr dirty="0" sz="3400" spc="65">
                <a:latin typeface="Trebuchet MS"/>
                <a:cs typeface="Trebuchet MS"/>
              </a:rPr>
              <a:t>Barrera</a:t>
            </a:r>
            <a:r>
              <a:rPr dirty="0" sz="3400" spc="-90">
                <a:latin typeface="Trebuchet MS"/>
                <a:cs typeface="Trebuchet MS"/>
              </a:rPr>
              <a:t> </a:t>
            </a:r>
            <a:r>
              <a:rPr dirty="0" sz="3400">
                <a:latin typeface="Trebuchet MS"/>
                <a:cs typeface="Trebuchet MS"/>
              </a:rPr>
              <a:t>Perez</a:t>
            </a:r>
            <a:r>
              <a:rPr dirty="0" sz="3400" spc="-60">
                <a:latin typeface="Trebuchet MS"/>
                <a:cs typeface="Trebuchet MS"/>
              </a:rPr>
              <a:t> </a:t>
            </a:r>
            <a:r>
              <a:rPr dirty="0" sz="3400" spc="-170">
                <a:latin typeface="Trebuchet MS"/>
                <a:cs typeface="Trebuchet MS"/>
              </a:rPr>
              <a:t>-</a:t>
            </a:r>
            <a:r>
              <a:rPr dirty="0" sz="3400" spc="-95">
                <a:latin typeface="Trebuchet MS"/>
                <a:cs typeface="Trebuchet MS"/>
              </a:rPr>
              <a:t> </a:t>
            </a:r>
            <a:r>
              <a:rPr dirty="0" sz="3400" spc="130">
                <a:latin typeface="Trebuchet MS"/>
                <a:cs typeface="Trebuchet MS"/>
              </a:rPr>
              <a:t>2205562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28700" y="227075"/>
            <a:ext cx="17029430" cy="9871075"/>
            <a:chOff x="1028700" y="227075"/>
            <a:chExt cx="17029430" cy="98710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1476" y="1594103"/>
              <a:ext cx="5486400" cy="8229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2032" y="227075"/>
              <a:ext cx="7095744" cy="548182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5971031"/>
              <a:ext cx="13164312" cy="412699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977898" y="2249805"/>
            <a:ext cx="185420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25" b="1">
                <a:latin typeface="Courier New"/>
                <a:cs typeface="Courier New"/>
              </a:rPr>
              <a:t>PCA</a:t>
            </a:r>
            <a:endParaRPr sz="8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00783" y="0"/>
            <a:ext cx="16587469" cy="10287000"/>
            <a:chOff x="1700783" y="0"/>
            <a:chExt cx="16587469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66576" y="0"/>
              <a:ext cx="6821424" cy="1028699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8643" y="0"/>
              <a:ext cx="7330440" cy="5580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783" y="5940549"/>
              <a:ext cx="13920216" cy="434644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7601" rIns="0" bIns="0" rtlCol="0" vert="horz">
            <a:spAutoFit/>
          </a:bodyPr>
          <a:lstStyle/>
          <a:p>
            <a:pPr marL="101663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T-</a:t>
            </a:r>
            <a:r>
              <a:rPr dirty="0" spc="-25"/>
              <a:t>SNE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2117" y="2506472"/>
            <a:ext cx="15387319" cy="441833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656714" marR="5080" indent="-1644650">
              <a:lnSpc>
                <a:spcPct val="100200"/>
              </a:lnSpc>
              <a:spcBef>
                <a:spcPts val="65"/>
              </a:spcBef>
              <a:tabLst>
                <a:tab pos="4949190" algn="l"/>
                <a:tab pos="9887585" algn="l"/>
              </a:tabLst>
            </a:pPr>
            <a:r>
              <a:rPr dirty="0" sz="14400" spc="-10">
                <a:solidFill>
                  <a:srgbClr val="FFFFFF"/>
                </a:solidFill>
              </a:rPr>
              <a:t>Dataset</a:t>
            </a:r>
            <a:r>
              <a:rPr dirty="0" sz="14400">
                <a:solidFill>
                  <a:srgbClr val="FFFFFF"/>
                </a:solidFill>
              </a:rPr>
              <a:t>	</a:t>
            </a:r>
            <a:r>
              <a:rPr dirty="0" sz="14400" spc="-10">
                <a:solidFill>
                  <a:srgbClr val="FFFFFF"/>
                </a:solidFill>
              </a:rPr>
              <a:t>datos </a:t>
            </a:r>
            <a:r>
              <a:rPr dirty="0" sz="14400" spc="-25">
                <a:solidFill>
                  <a:srgbClr val="FFFFFF"/>
                </a:solidFill>
              </a:rPr>
              <a:t>de</a:t>
            </a:r>
            <a:r>
              <a:rPr dirty="0" sz="14400">
                <a:solidFill>
                  <a:srgbClr val="FFFFFF"/>
                </a:solidFill>
              </a:rPr>
              <a:t>	</a:t>
            </a:r>
            <a:r>
              <a:rPr dirty="0" sz="14400" spc="-10">
                <a:solidFill>
                  <a:srgbClr val="FFFFFF"/>
                </a:solidFill>
              </a:rPr>
              <a:t>personas</a:t>
            </a:r>
            <a:endParaRPr sz="144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73200" y="6172198"/>
            <a:ext cx="4114800" cy="41147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9" y="618744"/>
            <a:ext cx="10552176" cy="90495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216863" y="1463166"/>
            <a:ext cx="185420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25" b="1">
                <a:latin typeface="Courier New"/>
                <a:cs typeface="Courier New"/>
              </a:rPr>
              <a:t>PCA</a:t>
            </a:r>
            <a:endParaRPr sz="8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7152" y="615695"/>
            <a:ext cx="10040112" cy="90556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7601" rIns="0" bIns="0" rtlCol="0" vert="horz">
            <a:spAutoFit/>
          </a:bodyPr>
          <a:lstStyle/>
          <a:p>
            <a:pPr marL="101663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T-</a:t>
            </a:r>
            <a:r>
              <a:rPr dirty="0" spc="-25"/>
              <a:t>SNE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335" y="435860"/>
            <a:ext cx="11903964" cy="9851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pc="-20"/>
              <a:t>DEEP </a:t>
            </a:r>
            <a:r>
              <a:rPr dirty="0" spc="-10"/>
              <a:t>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29462" y="4565141"/>
              <a:ext cx="15814675" cy="4662170"/>
            </a:xfrm>
            <a:custGeom>
              <a:avLst/>
              <a:gdLst/>
              <a:ahLst/>
              <a:cxnLst/>
              <a:rect l="l" t="t" r="r" b="b"/>
              <a:pathLst>
                <a:path w="15814675" h="4662170">
                  <a:moveTo>
                    <a:pt x="15801467" y="0"/>
                  </a:moveTo>
                  <a:lnTo>
                    <a:pt x="17767" y="0"/>
                  </a:lnTo>
                  <a:lnTo>
                    <a:pt x="13055" y="0"/>
                  </a:lnTo>
                  <a:lnTo>
                    <a:pt x="8534" y="1905"/>
                  </a:lnTo>
                  <a:lnTo>
                    <a:pt x="1866" y="8509"/>
                  </a:lnTo>
                  <a:lnTo>
                    <a:pt x="0" y="13081"/>
                  </a:lnTo>
                  <a:lnTo>
                    <a:pt x="0" y="4648860"/>
                  </a:lnTo>
                  <a:lnTo>
                    <a:pt x="1866" y="4653381"/>
                  </a:lnTo>
                  <a:lnTo>
                    <a:pt x="8534" y="4660049"/>
                  </a:lnTo>
                  <a:lnTo>
                    <a:pt x="13055" y="4661916"/>
                  </a:lnTo>
                  <a:lnTo>
                    <a:pt x="15806547" y="4661916"/>
                  </a:lnTo>
                  <a:lnTo>
                    <a:pt x="15814548" y="4653965"/>
                  </a:lnTo>
                  <a:lnTo>
                    <a:pt x="15814548" y="13081"/>
                  </a:lnTo>
                  <a:lnTo>
                    <a:pt x="15812643" y="8509"/>
                  </a:lnTo>
                  <a:lnTo>
                    <a:pt x="15806039" y="1905"/>
                  </a:lnTo>
                  <a:lnTo>
                    <a:pt x="15801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29462" y="4565141"/>
              <a:ext cx="15814675" cy="4662170"/>
            </a:xfrm>
            <a:custGeom>
              <a:avLst/>
              <a:gdLst/>
              <a:ahLst/>
              <a:cxnLst/>
              <a:rect l="l" t="t" r="r" b="b"/>
              <a:pathLst>
                <a:path w="15814675" h="4662170">
                  <a:moveTo>
                    <a:pt x="17767" y="0"/>
                  </a:moveTo>
                  <a:lnTo>
                    <a:pt x="15796768" y="0"/>
                  </a:lnTo>
                  <a:lnTo>
                    <a:pt x="15801467" y="0"/>
                  </a:lnTo>
                  <a:lnTo>
                    <a:pt x="15806039" y="1905"/>
                  </a:lnTo>
                  <a:lnTo>
                    <a:pt x="15809341" y="5207"/>
                  </a:lnTo>
                  <a:lnTo>
                    <a:pt x="15812643" y="8509"/>
                  </a:lnTo>
                  <a:lnTo>
                    <a:pt x="15814548" y="13081"/>
                  </a:lnTo>
                  <a:lnTo>
                    <a:pt x="15814548" y="17780"/>
                  </a:lnTo>
                  <a:lnTo>
                    <a:pt x="15814548" y="4644148"/>
                  </a:lnTo>
                  <a:lnTo>
                    <a:pt x="15814548" y="4653965"/>
                  </a:lnTo>
                  <a:lnTo>
                    <a:pt x="15806547" y="4661916"/>
                  </a:lnTo>
                  <a:lnTo>
                    <a:pt x="15796768" y="4661916"/>
                  </a:lnTo>
                  <a:lnTo>
                    <a:pt x="17767" y="4661916"/>
                  </a:lnTo>
                  <a:lnTo>
                    <a:pt x="13055" y="4661916"/>
                  </a:lnTo>
                  <a:lnTo>
                    <a:pt x="8534" y="4660049"/>
                  </a:lnTo>
                  <a:lnTo>
                    <a:pt x="5206" y="4656709"/>
                  </a:lnTo>
                  <a:lnTo>
                    <a:pt x="1866" y="4653381"/>
                  </a:lnTo>
                  <a:lnTo>
                    <a:pt x="0" y="4648860"/>
                  </a:lnTo>
                  <a:lnTo>
                    <a:pt x="0" y="4644148"/>
                  </a:lnTo>
                  <a:lnTo>
                    <a:pt x="0" y="17780"/>
                  </a:lnTo>
                  <a:lnTo>
                    <a:pt x="0" y="13081"/>
                  </a:lnTo>
                  <a:lnTo>
                    <a:pt x="1866" y="8509"/>
                  </a:lnTo>
                  <a:lnTo>
                    <a:pt x="5206" y="5207"/>
                  </a:lnTo>
                  <a:lnTo>
                    <a:pt x="8534" y="1905"/>
                  </a:lnTo>
                  <a:lnTo>
                    <a:pt x="13055" y="0"/>
                  </a:lnTo>
                  <a:lnTo>
                    <a:pt x="17767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5213" y="963167"/>
              <a:ext cx="10777220" cy="235178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272029" y="4992979"/>
            <a:ext cx="12999720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7600"/>
              </a:lnSpc>
              <a:spcBef>
                <a:spcPts val="100"/>
              </a:spcBef>
            </a:pP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Se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intentó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incorporar</a:t>
            </a:r>
            <a:r>
              <a:rPr dirty="0" sz="255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el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análisis</a:t>
            </a:r>
            <a:r>
              <a:rPr dirty="0" sz="255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de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los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tamaños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de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los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ojos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como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parte</a:t>
            </a:r>
            <a:r>
              <a:rPr dirty="0" sz="2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de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evaluación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para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que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los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especialistas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en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salud</a:t>
            </a:r>
            <a:r>
              <a:rPr dirty="0" sz="2550" spc="-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ocular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pudieran</a:t>
            </a:r>
            <a:r>
              <a:rPr dirty="0" sz="2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tomar</a:t>
            </a:r>
            <a:r>
              <a:rPr dirty="0" sz="2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decisiones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más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precisas</a:t>
            </a:r>
            <a:r>
              <a:rPr dirty="0" sz="2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al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recetar</a:t>
            </a:r>
            <a:r>
              <a:rPr dirty="0" sz="2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tratamientos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para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diversas</a:t>
            </a:r>
            <a:r>
              <a:rPr dirty="0" sz="255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enfermedades</a:t>
            </a:r>
            <a:r>
              <a:rPr dirty="0" sz="2550" spc="-4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oculares.</a:t>
            </a:r>
            <a:endParaRPr sz="2550">
              <a:latin typeface="Courier New"/>
              <a:cs typeface="Courier New"/>
            </a:endParaRPr>
          </a:p>
          <a:p>
            <a:pPr algn="ctr" marL="193040">
              <a:lnSpc>
                <a:spcPct val="100000"/>
              </a:lnSpc>
              <a:spcBef>
                <a:spcPts val="540"/>
              </a:spcBef>
              <a:tabLst>
                <a:tab pos="3097530" algn="l"/>
                <a:tab pos="4453890" algn="l"/>
                <a:tab pos="6777990" algn="l"/>
                <a:tab pos="8327390" algn="l"/>
                <a:tab pos="10457815" algn="l"/>
              </a:tabLst>
            </a:pP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la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complejidad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surgió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	al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intentar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manejar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	el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dataset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	en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el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cual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se</a:t>
            </a:r>
            <a:endParaRPr sz="2550">
              <a:latin typeface="Courier New"/>
              <a:cs typeface="Courier New"/>
            </a:endParaRPr>
          </a:p>
          <a:p>
            <a:pPr algn="ctr" marL="303530" marR="294640">
              <a:lnSpc>
                <a:spcPct val="117600"/>
              </a:lnSpc>
              <a:spcBef>
                <a:spcPts val="5"/>
              </a:spcBef>
            </a:pP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encontraba,</a:t>
            </a:r>
            <a:r>
              <a:rPr dirty="0" sz="255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ya</a:t>
            </a:r>
            <a:r>
              <a:rPr dirty="0" sz="255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que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este</a:t>
            </a:r>
            <a:r>
              <a:rPr dirty="0" sz="255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presentaba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información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tanto</a:t>
            </a:r>
            <a:r>
              <a:rPr dirty="0" sz="255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en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forma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de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enteros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como</a:t>
            </a:r>
            <a:r>
              <a:rPr dirty="0" sz="255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de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imágenes,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como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se</a:t>
            </a:r>
            <a:r>
              <a:rPr dirty="0" sz="255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observó</a:t>
            </a:r>
            <a:r>
              <a:rPr dirty="0" sz="255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anteriormente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lo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que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dificultaba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su</a:t>
            </a:r>
            <a:r>
              <a:rPr dirty="0" sz="255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procesamiento</a:t>
            </a:r>
            <a:r>
              <a:rPr dirty="0" sz="255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dirty="0" sz="2550" spc="-2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ourier New"/>
                <a:cs typeface="Courier New"/>
              </a:rPr>
              <a:t>análisis.</a:t>
            </a:r>
            <a:endParaRPr sz="2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7199" y="0"/>
              <a:ext cx="571500" cy="10287000"/>
            </a:xfrm>
            <a:custGeom>
              <a:avLst/>
              <a:gdLst/>
              <a:ahLst/>
              <a:cxnLst/>
              <a:rect l="l" t="t" r="r" b="b"/>
              <a:pathLst>
                <a:path w="571500" h="10287000">
                  <a:moveTo>
                    <a:pt x="0" y="10286996"/>
                  </a:moveTo>
                  <a:lnTo>
                    <a:pt x="571500" y="10286996"/>
                  </a:lnTo>
                  <a:lnTo>
                    <a:pt x="571500" y="0"/>
                  </a:lnTo>
                  <a:lnTo>
                    <a:pt x="0" y="0"/>
                  </a:lnTo>
                  <a:lnTo>
                    <a:pt x="0" y="10286996"/>
                  </a:lnTo>
                  <a:close/>
                </a:path>
              </a:pathLst>
            </a:custGeom>
            <a:solidFill>
              <a:srgbClr val="D1EC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77561" y="3086861"/>
              <a:ext cx="9144000" cy="3074035"/>
            </a:xfrm>
            <a:custGeom>
              <a:avLst/>
              <a:gdLst/>
              <a:ahLst/>
              <a:cxnLst/>
              <a:rect l="l" t="t" r="r" b="b"/>
              <a:pathLst>
                <a:path w="9144000" h="3074035">
                  <a:moveTo>
                    <a:pt x="9144000" y="0"/>
                  </a:moveTo>
                  <a:lnTo>
                    <a:pt x="0" y="0"/>
                  </a:lnTo>
                  <a:lnTo>
                    <a:pt x="0" y="3073907"/>
                  </a:lnTo>
                  <a:lnTo>
                    <a:pt x="9144000" y="307390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77561" y="3086861"/>
            <a:ext cx="9144000" cy="3074035"/>
          </a:xfrm>
          <a:prstGeom prst="rect"/>
          <a:ln w="2540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42340">
              <a:lnSpc>
                <a:spcPts val="11230"/>
              </a:lnSpc>
            </a:pPr>
            <a:r>
              <a:rPr dirty="0" sz="9800" spc="-50">
                <a:solidFill>
                  <a:srgbClr val="FFFFFF"/>
                </a:solidFill>
                <a:latin typeface="Arial"/>
                <a:cs typeface="Arial"/>
              </a:rPr>
              <a:t>¡</a:t>
            </a:r>
            <a:endParaRPr sz="98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840478" y="3124454"/>
            <a:ext cx="9121140" cy="4242435"/>
            <a:chOff x="4840478" y="3124454"/>
            <a:chExt cx="9121140" cy="424243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5794" y="3124454"/>
              <a:ext cx="7735696" cy="15133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3458" y="4622292"/>
              <a:ext cx="7472426" cy="151358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53178" y="6363461"/>
              <a:ext cx="8583295" cy="990600"/>
            </a:xfrm>
            <a:custGeom>
              <a:avLst/>
              <a:gdLst/>
              <a:ahLst/>
              <a:cxnLst/>
              <a:rect l="l" t="t" r="r" b="b"/>
              <a:pathLst>
                <a:path w="8583294" h="990600">
                  <a:moveTo>
                    <a:pt x="8418068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8418068" y="990600"/>
                  </a:lnTo>
                  <a:lnTo>
                    <a:pt x="8461959" y="984702"/>
                  </a:lnTo>
                  <a:lnTo>
                    <a:pt x="8501398" y="968059"/>
                  </a:lnTo>
                  <a:lnTo>
                    <a:pt x="8534812" y="942244"/>
                  </a:lnTo>
                  <a:lnTo>
                    <a:pt x="8560627" y="908830"/>
                  </a:lnTo>
                  <a:lnTo>
                    <a:pt x="8577270" y="869391"/>
                  </a:lnTo>
                  <a:lnTo>
                    <a:pt x="8583168" y="825500"/>
                  </a:lnTo>
                  <a:lnTo>
                    <a:pt x="8583168" y="165100"/>
                  </a:lnTo>
                  <a:lnTo>
                    <a:pt x="8577270" y="121208"/>
                  </a:lnTo>
                  <a:lnTo>
                    <a:pt x="8560627" y="81769"/>
                  </a:lnTo>
                  <a:lnTo>
                    <a:pt x="8534812" y="48355"/>
                  </a:lnTo>
                  <a:lnTo>
                    <a:pt x="8501398" y="22540"/>
                  </a:lnTo>
                  <a:lnTo>
                    <a:pt x="8461959" y="5897"/>
                  </a:lnTo>
                  <a:lnTo>
                    <a:pt x="8418068" y="0"/>
                  </a:lnTo>
                  <a:close/>
                </a:path>
              </a:pathLst>
            </a:custGeom>
            <a:solidFill>
              <a:srgbClr val="D1EC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853178" y="6363461"/>
              <a:ext cx="8583295" cy="990600"/>
            </a:xfrm>
            <a:custGeom>
              <a:avLst/>
              <a:gdLst/>
              <a:ahLst/>
              <a:cxnLst/>
              <a:rect l="l" t="t" r="r" b="b"/>
              <a:pathLst>
                <a:path w="8583294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8418068" y="0"/>
                  </a:lnTo>
                  <a:lnTo>
                    <a:pt x="8461959" y="5897"/>
                  </a:lnTo>
                  <a:lnTo>
                    <a:pt x="8501398" y="22540"/>
                  </a:lnTo>
                  <a:lnTo>
                    <a:pt x="8534812" y="48355"/>
                  </a:lnTo>
                  <a:lnTo>
                    <a:pt x="8560627" y="81769"/>
                  </a:lnTo>
                  <a:lnTo>
                    <a:pt x="8577270" y="121208"/>
                  </a:lnTo>
                  <a:lnTo>
                    <a:pt x="8583168" y="165100"/>
                  </a:lnTo>
                  <a:lnTo>
                    <a:pt x="8583168" y="825500"/>
                  </a:lnTo>
                  <a:lnTo>
                    <a:pt x="8577270" y="869391"/>
                  </a:lnTo>
                  <a:lnTo>
                    <a:pt x="8560627" y="908830"/>
                  </a:lnTo>
                  <a:lnTo>
                    <a:pt x="8534812" y="942244"/>
                  </a:lnTo>
                  <a:lnTo>
                    <a:pt x="8501398" y="968059"/>
                  </a:lnTo>
                  <a:lnTo>
                    <a:pt x="8461959" y="984702"/>
                  </a:lnTo>
                  <a:lnTo>
                    <a:pt x="8418068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270372" y="6354826"/>
            <a:ext cx="77882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20">
                <a:latin typeface="Courier New"/>
                <a:cs typeface="Courier New"/>
              </a:rPr>
              <a:t>Inteligencia</a:t>
            </a:r>
            <a:r>
              <a:rPr dirty="0" sz="4800" spc="-470">
                <a:latin typeface="Courier New"/>
                <a:cs typeface="Courier New"/>
              </a:rPr>
              <a:t> </a:t>
            </a:r>
            <a:r>
              <a:rPr dirty="0" sz="4800" spc="-185">
                <a:latin typeface="Courier New"/>
                <a:cs typeface="Courier New"/>
              </a:rPr>
              <a:t>Artificial</a:t>
            </a:r>
            <a:endParaRPr sz="4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9089" y="1935860"/>
            <a:ext cx="55118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0"/>
              <a:t>INTRODUCCIÓN</a:t>
            </a:r>
            <a:endParaRPr sz="6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83823" y="1028700"/>
            <a:ext cx="5486399" cy="8229600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0"/>
              </a:spcBef>
            </a:pPr>
            <a:r>
              <a:rPr dirty="0" spc="90"/>
              <a:t>Las</a:t>
            </a:r>
            <a:r>
              <a:rPr dirty="0" spc="290"/>
              <a:t> </a:t>
            </a:r>
            <a:r>
              <a:rPr dirty="0" spc="125"/>
              <a:t>enfermedades</a:t>
            </a:r>
            <a:r>
              <a:rPr dirty="0" spc="270"/>
              <a:t> </a:t>
            </a:r>
            <a:r>
              <a:rPr dirty="0" spc="120"/>
              <a:t>oculares</a:t>
            </a:r>
            <a:r>
              <a:rPr dirty="0" spc="295"/>
              <a:t> </a:t>
            </a:r>
            <a:r>
              <a:rPr dirty="0" spc="65"/>
              <a:t>son </a:t>
            </a:r>
            <a:r>
              <a:rPr dirty="0" spc="120"/>
              <a:t>variadas</a:t>
            </a:r>
            <a:r>
              <a:rPr dirty="0" spc="265"/>
              <a:t> </a:t>
            </a:r>
            <a:r>
              <a:rPr dirty="0"/>
              <a:t>y</a:t>
            </a:r>
            <a:r>
              <a:rPr dirty="0" spc="290"/>
              <a:t> </a:t>
            </a:r>
            <a:r>
              <a:rPr dirty="0" spc="120"/>
              <a:t>afectan</a:t>
            </a:r>
            <a:r>
              <a:rPr dirty="0" spc="265"/>
              <a:t> </a:t>
            </a:r>
            <a:r>
              <a:rPr dirty="0"/>
              <a:t>a</a:t>
            </a:r>
            <a:r>
              <a:rPr dirty="0" spc="290"/>
              <a:t> </a:t>
            </a:r>
            <a:r>
              <a:rPr dirty="0" spc="114"/>
              <a:t>muchas</a:t>
            </a:r>
            <a:r>
              <a:rPr dirty="0" spc="270"/>
              <a:t> </a:t>
            </a:r>
            <a:r>
              <a:rPr dirty="0" spc="130"/>
              <a:t>personas </a:t>
            </a:r>
            <a:r>
              <a:rPr dirty="0" spc="70"/>
              <a:t>en</a:t>
            </a:r>
            <a:r>
              <a:rPr dirty="0" spc="270"/>
              <a:t> </a:t>
            </a:r>
            <a:r>
              <a:rPr dirty="0" spc="105"/>
              <a:t>todo</a:t>
            </a:r>
            <a:r>
              <a:rPr dirty="0" spc="275"/>
              <a:t> </a:t>
            </a:r>
            <a:r>
              <a:rPr dirty="0" spc="70"/>
              <a:t>el</a:t>
            </a:r>
            <a:r>
              <a:rPr dirty="0" spc="280"/>
              <a:t> </a:t>
            </a:r>
            <a:r>
              <a:rPr dirty="0" spc="114"/>
              <a:t>mundo.</a:t>
            </a:r>
            <a:r>
              <a:rPr dirty="0" spc="260"/>
              <a:t> </a:t>
            </a:r>
            <a:r>
              <a:rPr dirty="0" spc="120"/>
              <a:t>Algunas</a:t>
            </a:r>
            <a:r>
              <a:rPr dirty="0" spc="270"/>
              <a:t> </a:t>
            </a:r>
            <a:r>
              <a:rPr dirty="0" spc="70"/>
              <a:t>de</a:t>
            </a:r>
            <a:r>
              <a:rPr dirty="0" spc="275"/>
              <a:t> </a:t>
            </a:r>
            <a:r>
              <a:rPr dirty="0" spc="90"/>
              <a:t>las</a:t>
            </a:r>
            <a:r>
              <a:rPr dirty="0" spc="275"/>
              <a:t> </a:t>
            </a:r>
            <a:r>
              <a:rPr dirty="0" spc="65"/>
              <a:t>más </a:t>
            </a:r>
            <a:r>
              <a:rPr dirty="0" spc="120"/>
              <a:t>comunes</a:t>
            </a:r>
            <a:r>
              <a:rPr dirty="0" spc="270"/>
              <a:t> </a:t>
            </a:r>
            <a:r>
              <a:rPr dirty="0" spc="120"/>
              <a:t>incluyen</a:t>
            </a:r>
            <a:r>
              <a:rPr dirty="0" spc="270"/>
              <a:t> </a:t>
            </a:r>
            <a:r>
              <a:rPr dirty="0" spc="125"/>
              <a:t>cataratas,</a:t>
            </a:r>
            <a:r>
              <a:rPr dirty="0" spc="270"/>
              <a:t> </a:t>
            </a:r>
            <a:r>
              <a:rPr dirty="0" spc="130"/>
              <a:t>glaucoma, </a:t>
            </a:r>
            <a:r>
              <a:rPr dirty="0" spc="125"/>
              <a:t>retinopatía</a:t>
            </a:r>
            <a:r>
              <a:rPr dirty="0" spc="275"/>
              <a:t> </a:t>
            </a:r>
            <a:r>
              <a:rPr dirty="0" spc="125"/>
              <a:t>diabética.</a:t>
            </a:r>
            <a:r>
              <a:rPr dirty="0" spc="270"/>
              <a:t> </a:t>
            </a:r>
            <a:r>
              <a:rPr dirty="0" spc="130"/>
              <a:t>Estas </a:t>
            </a:r>
            <a:r>
              <a:rPr dirty="0" spc="125"/>
              <a:t>condiciones</a:t>
            </a:r>
            <a:r>
              <a:rPr dirty="0" spc="270"/>
              <a:t> </a:t>
            </a:r>
            <a:r>
              <a:rPr dirty="0" spc="114"/>
              <a:t>pueden</a:t>
            </a:r>
            <a:r>
              <a:rPr dirty="0" spc="270"/>
              <a:t> </a:t>
            </a:r>
            <a:r>
              <a:rPr dirty="0" spc="110"/>
              <a:t>tener</a:t>
            </a:r>
            <a:r>
              <a:rPr dirty="0" spc="285"/>
              <a:t> </a:t>
            </a:r>
            <a:r>
              <a:rPr dirty="0" spc="70"/>
              <a:t>un</a:t>
            </a:r>
            <a:r>
              <a:rPr dirty="0" spc="290"/>
              <a:t> </a:t>
            </a:r>
            <a:r>
              <a:rPr dirty="0" spc="130"/>
              <a:t>impacto</a:t>
            </a:r>
          </a:p>
          <a:p>
            <a:pPr marL="12700" marR="6350">
              <a:lnSpc>
                <a:spcPct val="111100"/>
              </a:lnSpc>
            </a:pPr>
            <a:r>
              <a:rPr dirty="0" spc="125"/>
              <a:t>significativo</a:t>
            </a:r>
            <a:r>
              <a:rPr dirty="0" spc="260"/>
              <a:t> </a:t>
            </a:r>
            <a:r>
              <a:rPr dirty="0" spc="70"/>
              <a:t>en</a:t>
            </a:r>
            <a:r>
              <a:rPr dirty="0" spc="290"/>
              <a:t> </a:t>
            </a:r>
            <a:r>
              <a:rPr dirty="0" spc="70"/>
              <a:t>la</a:t>
            </a:r>
            <a:r>
              <a:rPr dirty="0" spc="295"/>
              <a:t> </a:t>
            </a:r>
            <a:r>
              <a:rPr dirty="0" spc="114"/>
              <a:t>visión</a:t>
            </a:r>
            <a:r>
              <a:rPr dirty="0" spc="275"/>
              <a:t> </a:t>
            </a:r>
            <a:r>
              <a:rPr dirty="0"/>
              <a:t>y</a:t>
            </a:r>
            <a:r>
              <a:rPr dirty="0" spc="300"/>
              <a:t> </a:t>
            </a:r>
            <a:r>
              <a:rPr dirty="0" spc="114"/>
              <a:t>la </a:t>
            </a:r>
            <a:r>
              <a:rPr dirty="0" spc="120"/>
              <a:t>calidad</a:t>
            </a:r>
            <a:r>
              <a:rPr dirty="0" spc="254"/>
              <a:t> </a:t>
            </a:r>
            <a:r>
              <a:rPr dirty="0" spc="70"/>
              <a:t>de</a:t>
            </a:r>
            <a:r>
              <a:rPr dirty="0" spc="295"/>
              <a:t> </a:t>
            </a:r>
            <a:r>
              <a:rPr dirty="0" spc="110"/>
              <a:t>vida.</a:t>
            </a:r>
            <a:r>
              <a:rPr dirty="0" spc="265"/>
              <a:t> </a:t>
            </a:r>
            <a:r>
              <a:rPr dirty="0" spc="120"/>
              <a:t>Entender</a:t>
            </a:r>
            <a:r>
              <a:rPr dirty="0" spc="285"/>
              <a:t> </a:t>
            </a:r>
            <a:r>
              <a:rPr dirty="0" spc="114"/>
              <a:t>su </a:t>
            </a:r>
            <a:r>
              <a:rPr dirty="0" spc="125"/>
              <a:t>prevalencia,</a:t>
            </a:r>
            <a:r>
              <a:rPr dirty="0" spc="265"/>
              <a:t> </a:t>
            </a:r>
            <a:r>
              <a:rPr dirty="0" spc="120"/>
              <a:t>factores</a:t>
            </a:r>
            <a:r>
              <a:rPr dirty="0" spc="275"/>
              <a:t> </a:t>
            </a:r>
            <a:r>
              <a:rPr dirty="0" spc="70"/>
              <a:t>de</a:t>
            </a:r>
            <a:r>
              <a:rPr dirty="0" spc="305"/>
              <a:t> </a:t>
            </a:r>
            <a:r>
              <a:rPr dirty="0" spc="114"/>
              <a:t>riesgo</a:t>
            </a:r>
            <a:r>
              <a:rPr dirty="0" spc="280"/>
              <a:t> </a:t>
            </a:r>
            <a:r>
              <a:rPr dirty="0" spc="-50"/>
              <a:t>y </a:t>
            </a:r>
            <a:r>
              <a:rPr dirty="0" spc="120"/>
              <a:t>opciones</a:t>
            </a:r>
            <a:r>
              <a:rPr dirty="0" spc="270"/>
              <a:t> </a:t>
            </a:r>
            <a:r>
              <a:rPr dirty="0" spc="70"/>
              <a:t>de</a:t>
            </a:r>
            <a:r>
              <a:rPr dirty="0" spc="295"/>
              <a:t> </a:t>
            </a:r>
            <a:r>
              <a:rPr dirty="0" spc="125"/>
              <a:t>tratamiento</a:t>
            </a:r>
            <a:r>
              <a:rPr dirty="0" spc="260"/>
              <a:t> </a:t>
            </a:r>
            <a:r>
              <a:rPr dirty="0" spc="70"/>
              <a:t>es</a:t>
            </a:r>
            <a:r>
              <a:rPr dirty="0" spc="285"/>
              <a:t> </a:t>
            </a:r>
            <a:r>
              <a:rPr dirty="0" spc="110"/>
              <a:t>clave</a:t>
            </a:r>
            <a:r>
              <a:rPr dirty="0" spc="290"/>
              <a:t> </a:t>
            </a:r>
            <a:r>
              <a:rPr dirty="0" spc="120"/>
              <a:t>para abordar</a:t>
            </a:r>
            <a:r>
              <a:rPr dirty="0" spc="270"/>
              <a:t> </a:t>
            </a:r>
            <a:r>
              <a:rPr dirty="0" spc="110"/>
              <a:t>estos</a:t>
            </a:r>
            <a:r>
              <a:rPr dirty="0" spc="290"/>
              <a:t> </a:t>
            </a:r>
            <a:r>
              <a:rPr dirty="0" spc="120"/>
              <a:t>problemas</a:t>
            </a:r>
            <a:r>
              <a:rPr dirty="0" spc="270"/>
              <a:t> </a:t>
            </a:r>
            <a:r>
              <a:rPr dirty="0"/>
              <a:t>y</a:t>
            </a:r>
            <a:r>
              <a:rPr dirty="0" spc="300"/>
              <a:t> </a:t>
            </a:r>
            <a:r>
              <a:rPr dirty="0" spc="130"/>
              <a:t>preservar </a:t>
            </a:r>
            <a:r>
              <a:rPr dirty="0" spc="70"/>
              <a:t>la</a:t>
            </a:r>
            <a:r>
              <a:rPr dirty="0" spc="265"/>
              <a:t> </a:t>
            </a:r>
            <a:r>
              <a:rPr dirty="0" spc="110"/>
              <a:t>salud</a:t>
            </a:r>
            <a:r>
              <a:rPr dirty="0" spc="275"/>
              <a:t> </a:t>
            </a:r>
            <a:r>
              <a:rPr dirty="0" spc="110"/>
              <a:t>visual.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0646" y="470738"/>
            <a:ext cx="6426200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EXPLORACION</a:t>
            </a:r>
            <a:r>
              <a:rPr dirty="0" sz="6000" spc="-65"/>
              <a:t> </a:t>
            </a:r>
            <a:r>
              <a:rPr dirty="0" sz="6000" spc="-25"/>
              <a:t>DE </a:t>
            </a:r>
            <a:r>
              <a:rPr dirty="0" sz="6000"/>
              <a:t>LOS</a:t>
            </a:r>
            <a:r>
              <a:rPr dirty="0" sz="6000" spc="-5"/>
              <a:t> </a:t>
            </a:r>
            <a:r>
              <a:rPr dirty="0" sz="6000" spc="-10"/>
              <a:t>DATASETS</a:t>
            </a:r>
            <a:endParaRPr sz="6000"/>
          </a:p>
        </p:txBody>
      </p:sp>
      <p:sp>
        <p:nvSpPr>
          <p:cNvPr id="3" name="object 3" descr=""/>
          <p:cNvSpPr txBox="1"/>
          <p:nvPr/>
        </p:nvSpPr>
        <p:spPr>
          <a:xfrm>
            <a:off x="1016000" y="3030981"/>
            <a:ext cx="7517130" cy="416369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40"/>
              </a:spcBef>
            </a:pPr>
            <a:r>
              <a:rPr dirty="0" sz="2400" spc="55" b="1">
                <a:latin typeface="Courier New"/>
                <a:cs typeface="Courier New"/>
              </a:rPr>
              <a:t>Se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dispone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de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cuatro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carpetas,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85" b="1">
                <a:latin typeface="Courier New"/>
                <a:cs typeface="Courier New"/>
              </a:rPr>
              <a:t>tres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spc="30" b="1">
                <a:latin typeface="Courier New"/>
                <a:cs typeface="Courier New"/>
              </a:rPr>
              <a:t>de </a:t>
            </a:r>
            <a:r>
              <a:rPr dirty="0" sz="2400" spc="75" b="1">
                <a:latin typeface="Courier New"/>
                <a:cs typeface="Courier New"/>
              </a:rPr>
              <a:t>las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cuales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contienen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fotografías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50" b="1">
                <a:latin typeface="Courier New"/>
                <a:cs typeface="Courier New"/>
              </a:rPr>
              <a:t>que </a:t>
            </a:r>
            <a:r>
              <a:rPr dirty="0" sz="2400" spc="105" b="1">
                <a:latin typeface="Courier New"/>
                <a:cs typeface="Courier New"/>
              </a:rPr>
              <a:t>ilustran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diferentes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enfermedades </a:t>
            </a:r>
            <a:r>
              <a:rPr dirty="0" sz="2400" spc="105" b="1">
                <a:latin typeface="Courier New"/>
                <a:cs typeface="Courier New"/>
              </a:rPr>
              <a:t>oculares,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mientras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80" b="1">
                <a:latin typeface="Courier New"/>
                <a:cs typeface="Courier New"/>
              </a:rPr>
              <a:t>que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60" b="1">
                <a:latin typeface="Courier New"/>
                <a:cs typeface="Courier New"/>
              </a:rPr>
              <a:t>la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cuarta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550"/>
              </a:lnSpc>
            </a:pPr>
            <a:r>
              <a:rPr dirty="0" sz="2400" spc="95" b="1">
                <a:latin typeface="Courier New"/>
                <a:cs typeface="Courier New"/>
              </a:rPr>
              <a:t>carpeta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no</a:t>
            </a:r>
            <a:r>
              <a:rPr dirty="0" sz="2400" spc="250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presenta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ninguna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condición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90"/>
              </a:lnSpc>
            </a:pPr>
            <a:r>
              <a:rPr dirty="0" sz="2400" spc="105" b="1">
                <a:latin typeface="Courier New"/>
                <a:cs typeface="Courier New"/>
              </a:rPr>
              <a:t>relacionada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80" b="1">
                <a:latin typeface="Courier New"/>
                <a:cs typeface="Courier New"/>
              </a:rPr>
              <a:t>con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60" b="1">
                <a:latin typeface="Courier New"/>
                <a:cs typeface="Courier New"/>
              </a:rPr>
              <a:t>la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salud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visual:</a:t>
            </a:r>
            <a:endParaRPr sz="2400">
              <a:latin typeface="Courier New"/>
              <a:cs typeface="Courier New"/>
            </a:endParaRPr>
          </a:p>
          <a:p>
            <a:pPr marL="442595" indent="-213995">
              <a:lnSpc>
                <a:spcPts val="2790"/>
              </a:lnSpc>
              <a:spcBef>
                <a:spcPts val="2520"/>
              </a:spcBef>
              <a:buFont typeface="Arial"/>
              <a:buChar char="•"/>
              <a:tabLst>
                <a:tab pos="442595" algn="l"/>
              </a:tabLst>
            </a:pPr>
            <a:r>
              <a:rPr dirty="0" sz="2400" spc="105" b="1">
                <a:latin typeface="Courier New"/>
                <a:cs typeface="Courier New"/>
              </a:rPr>
              <a:t>"Cataratas"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contiene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1038</a:t>
            </a:r>
            <a:r>
              <a:rPr dirty="0" sz="2400" spc="250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imágenes.</a:t>
            </a:r>
            <a:endParaRPr sz="2400">
              <a:latin typeface="Courier New"/>
              <a:cs typeface="Courier New"/>
            </a:endParaRPr>
          </a:p>
          <a:p>
            <a:pPr marL="442595" indent="-213995">
              <a:lnSpc>
                <a:spcPts val="2700"/>
              </a:lnSpc>
              <a:buFont typeface="Arial"/>
              <a:buChar char="•"/>
              <a:tabLst>
                <a:tab pos="442595" algn="l"/>
              </a:tabLst>
            </a:pPr>
            <a:r>
              <a:rPr dirty="0" sz="2400" spc="105" b="1">
                <a:latin typeface="Courier New"/>
                <a:cs typeface="Courier New"/>
              </a:rPr>
              <a:t>"Glaucoma"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contiene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1007</a:t>
            </a:r>
            <a:r>
              <a:rPr dirty="0" sz="2400" spc="245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imágenes.</a:t>
            </a:r>
            <a:endParaRPr sz="2400">
              <a:latin typeface="Courier New"/>
              <a:cs typeface="Courier New"/>
            </a:endParaRPr>
          </a:p>
          <a:p>
            <a:pPr marL="442595" marR="724535" indent="-213995">
              <a:lnSpc>
                <a:spcPts val="2700"/>
              </a:lnSpc>
              <a:spcBef>
                <a:spcPts val="150"/>
              </a:spcBef>
              <a:buFont typeface="Arial"/>
              <a:buChar char="•"/>
              <a:tabLst>
                <a:tab pos="443865" algn="l"/>
              </a:tabLst>
            </a:pPr>
            <a:r>
              <a:rPr dirty="0" sz="2400" spc="110" b="1">
                <a:latin typeface="Courier New"/>
                <a:cs typeface="Courier New"/>
              </a:rPr>
              <a:t>"Retinopatía</a:t>
            </a:r>
            <a:r>
              <a:rPr dirty="0" sz="2400" spc="210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Diabética"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contiene </a:t>
            </a:r>
            <a:r>
              <a:rPr dirty="0" sz="2400" spc="110" b="1">
                <a:latin typeface="Courier New"/>
                <a:cs typeface="Courier New"/>
              </a:rPr>
              <a:t>	</a:t>
            </a:r>
            <a:r>
              <a:rPr dirty="0" sz="2400" spc="85" b="1">
                <a:latin typeface="Courier New"/>
                <a:cs typeface="Courier New"/>
              </a:rPr>
              <a:t>1098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imágenes.</a:t>
            </a:r>
            <a:endParaRPr sz="2400">
              <a:latin typeface="Courier New"/>
              <a:cs typeface="Courier New"/>
            </a:endParaRPr>
          </a:p>
          <a:p>
            <a:pPr marL="442595" indent="-213995">
              <a:lnSpc>
                <a:spcPts val="2640"/>
              </a:lnSpc>
              <a:buFont typeface="Arial"/>
              <a:buChar char="•"/>
              <a:tabLst>
                <a:tab pos="442595" algn="l"/>
              </a:tabLst>
            </a:pPr>
            <a:r>
              <a:rPr dirty="0" sz="2400" spc="105" b="1">
                <a:latin typeface="Courier New"/>
                <a:cs typeface="Courier New"/>
              </a:rPr>
              <a:t>"Normal"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contiene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1074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imágenes.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267315" y="2688081"/>
            <a:ext cx="7345680" cy="4849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</a:pPr>
            <a:r>
              <a:rPr dirty="0" sz="2400" spc="90" b="1">
                <a:latin typeface="Courier New"/>
                <a:cs typeface="Courier New"/>
              </a:rPr>
              <a:t>Datos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de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las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personas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las</a:t>
            </a:r>
            <a:r>
              <a:rPr dirty="0" sz="2400" spc="245" b="1">
                <a:latin typeface="Courier New"/>
                <a:cs typeface="Courier New"/>
              </a:rPr>
              <a:t> </a:t>
            </a:r>
            <a:r>
              <a:rPr dirty="0" sz="2400" spc="85" b="1">
                <a:latin typeface="Courier New"/>
                <a:cs typeface="Courier New"/>
              </a:rPr>
              <a:t>cuales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00"/>
              </a:lnSpc>
            </a:pPr>
            <a:r>
              <a:rPr dirty="0" sz="2400" spc="105" b="1">
                <a:latin typeface="Courier New"/>
                <a:cs typeface="Courier New"/>
              </a:rPr>
              <a:t>contiene</a:t>
            </a:r>
            <a:r>
              <a:rPr dirty="0" sz="2400" spc="204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ciertas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imágenes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60" b="1">
                <a:latin typeface="Courier New"/>
                <a:cs typeface="Courier New"/>
              </a:rPr>
              <a:t>de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60" b="1">
                <a:latin typeface="Courier New"/>
                <a:cs typeface="Courier New"/>
              </a:rPr>
              <a:t>la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forma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90"/>
              </a:lnSpc>
            </a:pPr>
            <a:r>
              <a:rPr dirty="0" sz="2400" spc="55" b="1">
                <a:latin typeface="Courier New"/>
                <a:cs typeface="Courier New"/>
              </a:rPr>
              <a:t>de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los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85" b="1">
                <a:latin typeface="Courier New"/>
                <a:cs typeface="Courier New"/>
              </a:rPr>
              <a:t>ojos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y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datos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del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sexo,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80" b="1">
                <a:latin typeface="Courier New"/>
                <a:cs typeface="Courier New"/>
              </a:rPr>
              <a:t>edad.</a:t>
            </a:r>
            <a:endParaRPr sz="2400">
              <a:latin typeface="Courier New"/>
              <a:cs typeface="Courier New"/>
            </a:endParaRPr>
          </a:p>
          <a:p>
            <a:pPr algn="just" marL="442595" marR="784860" indent="-213995">
              <a:lnSpc>
                <a:spcPct val="93800"/>
              </a:lnSpc>
              <a:spcBef>
                <a:spcPts val="2695"/>
              </a:spcBef>
              <a:buFont typeface="Arial"/>
              <a:buChar char="•"/>
              <a:tabLst>
                <a:tab pos="443865" algn="l"/>
              </a:tabLst>
            </a:pPr>
            <a:r>
              <a:rPr dirty="0" sz="2400" spc="55" b="1">
                <a:latin typeface="Courier New"/>
                <a:cs typeface="Courier New"/>
              </a:rPr>
              <a:t>ID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de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persona: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Valor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único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65" b="1">
                <a:latin typeface="Courier New"/>
                <a:cs typeface="Courier New"/>
              </a:rPr>
              <a:t>para </a:t>
            </a:r>
            <a:r>
              <a:rPr dirty="0" sz="2400" spc="65" b="1">
                <a:latin typeface="Courier New"/>
                <a:cs typeface="Courier New"/>
              </a:rPr>
              <a:t>	</a:t>
            </a:r>
            <a:r>
              <a:rPr dirty="0" sz="2400" spc="85" b="1">
                <a:latin typeface="Courier New"/>
                <a:cs typeface="Courier New"/>
              </a:rPr>
              <a:t>cada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persona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fotografiada.</a:t>
            </a:r>
            <a:r>
              <a:rPr dirty="0" sz="2400" spc="210" b="1">
                <a:latin typeface="Courier New"/>
                <a:cs typeface="Courier New"/>
              </a:rPr>
              <a:t> </a:t>
            </a:r>
            <a:r>
              <a:rPr dirty="0" sz="2400" spc="65" b="1">
                <a:latin typeface="Courier New"/>
                <a:cs typeface="Courier New"/>
              </a:rPr>
              <a:t>Este </a:t>
            </a:r>
            <a:r>
              <a:rPr dirty="0" sz="2400" spc="65" b="1">
                <a:latin typeface="Courier New"/>
                <a:cs typeface="Courier New"/>
              </a:rPr>
              <a:t>	</a:t>
            </a:r>
            <a:r>
              <a:rPr dirty="0" sz="2400" spc="90" b="1">
                <a:latin typeface="Courier New"/>
                <a:cs typeface="Courier New"/>
              </a:rPr>
              <a:t>valor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oscila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entre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1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y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65" b="1">
                <a:latin typeface="Courier New"/>
                <a:cs typeface="Courier New"/>
              </a:rPr>
              <a:t>100.</a:t>
            </a:r>
            <a:endParaRPr sz="2400">
              <a:latin typeface="Courier New"/>
              <a:cs typeface="Courier New"/>
            </a:endParaRPr>
          </a:p>
          <a:p>
            <a:pPr algn="just" marL="442595" indent="-213995">
              <a:lnSpc>
                <a:spcPts val="2610"/>
              </a:lnSpc>
              <a:buFont typeface="Arial"/>
              <a:buChar char="•"/>
              <a:tabLst>
                <a:tab pos="442595" algn="l"/>
              </a:tabLst>
            </a:pPr>
            <a:r>
              <a:rPr dirty="0" sz="2400" spc="90" b="1">
                <a:latin typeface="Courier New"/>
                <a:cs typeface="Courier New"/>
              </a:rPr>
              <a:t>Edad: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85" b="1">
                <a:latin typeface="Courier New"/>
                <a:cs typeface="Courier New"/>
              </a:rPr>
              <a:t>Este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valor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varía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entre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55" b="1">
                <a:latin typeface="Courier New"/>
                <a:cs typeface="Courier New"/>
              </a:rPr>
              <a:t>3-</a:t>
            </a:r>
            <a:r>
              <a:rPr dirty="0" sz="2400" spc="95" b="1">
                <a:latin typeface="Courier New"/>
                <a:cs typeface="Courier New"/>
              </a:rPr>
              <a:t>64.</a:t>
            </a:r>
            <a:endParaRPr sz="2400">
              <a:latin typeface="Courier New"/>
              <a:cs typeface="Courier New"/>
            </a:endParaRPr>
          </a:p>
          <a:p>
            <a:pPr algn="just" marL="442595" marR="166370" indent="-213995">
              <a:lnSpc>
                <a:spcPts val="2700"/>
              </a:lnSpc>
              <a:spcBef>
                <a:spcPts val="150"/>
              </a:spcBef>
              <a:buFont typeface="Arial"/>
              <a:buChar char="•"/>
              <a:tabLst>
                <a:tab pos="443865" algn="l"/>
              </a:tabLst>
            </a:pPr>
            <a:r>
              <a:rPr dirty="0" sz="2400" spc="110" b="1">
                <a:latin typeface="Courier New"/>
                <a:cs typeface="Courier New"/>
              </a:rPr>
              <a:t>Identificación</a:t>
            </a:r>
            <a:r>
              <a:rPr dirty="0" sz="2400" spc="204" b="1">
                <a:latin typeface="Courier New"/>
                <a:cs typeface="Courier New"/>
              </a:rPr>
              <a:t> </a:t>
            </a:r>
            <a:r>
              <a:rPr dirty="0" sz="2400" spc="60" b="1">
                <a:latin typeface="Courier New"/>
                <a:cs typeface="Courier New"/>
              </a:rPr>
              <a:t>de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spc="100" b="1">
                <a:latin typeface="Courier New"/>
                <a:cs typeface="Courier New"/>
              </a:rPr>
              <a:t>género: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60" b="1">
                <a:latin typeface="Courier New"/>
                <a:cs typeface="Courier New"/>
              </a:rPr>
              <a:t>El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spc="110" b="1">
                <a:latin typeface="Courier New"/>
                <a:cs typeface="Courier New"/>
              </a:rPr>
              <a:t>valor </a:t>
            </a:r>
            <a:r>
              <a:rPr dirty="0" sz="2400" spc="110" b="1">
                <a:latin typeface="Courier New"/>
                <a:cs typeface="Courier New"/>
              </a:rPr>
              <a:t>	</a:t>
            </a:r>
            <a:r>
              <a:rPr dirty="0" sz="2400" spc="55" b="1">
                <a:latin typeface="Courier New"/>
                <a:cs typeface="Courier New"/>
              </a:rPr>
              <a:t>de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1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es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hombre,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y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el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valor</a:t>
            </a:r>
            <a:r>
              <a:rPr dirty="0" sz="2400" spc="215" b="1">
                <a:latin typeface="Courier New"/>
                <a:cs typeface="Courier New"/>
              </a:rPr>
              <a:t> </a:t>
            </a:r>
            <a:r>
              <a:rPr dirty="0" sz="2400" spc="55" b="1">
                <a:latin typeface="Courier New"/>
                <a:cs typeface="Courier New"/>
              </a:rPr>
              <a:t>de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0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20" b="1">
                <a:latin typeface="Courier New"/>
                <a:cs typeface="Courier New"/>
              </a:rPr>
              <a:t>si </a:t>
            </a:r>
            <a:r>
              <a:rPr dirty="0" sz="2400" spc="20" b="1">
                <a:latin typeface="Courier New"/>
                <a:cs typeface="Courier New"/>
              </a:rPr>
              <a:t>	</a:t>
            </a:r>
            <a:r>
              <a:rPr dirty="0" sz="2400" spc="55" b="1">
                <a:latin typeface="Courier New"/>
                <a:cs typeface="Courier New"/>
              </a:rPr>
              <a:t>es</a:t>
            </a:r>
            <a:r>
              <a:rPr dirty="0" sz="2400" spc="225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una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85" b="1">
                <a:latin typeface="Courier New"/>
                <a:cs typeface="Courier New"/>
              </a:rPr>
              <a:t>mujer.</a:t>
            </a:r>
            <a:endParaRPr sz="2400">
              <a:latin typeface="Courier New"/>
              <a:cs typeface="Courier New"/>
            </a:endParaRPr>
          </a:p>
          <a:p>
            <a:pPr algn="just" marL="441959" indent="-213360">
              <a:lnSpc>
                <a:spcPts val="2550"/>
              </a:lnSpc>
              <a:buFont typeface="Arial"/>
              <a:buChar char="•"/>
              <a:tabLst>
                <a:tab pos="441959" algn="l"/>
              </a:tabLst>
            </a:pPr>
            <a:r>
              <a:rPr dirty="0" sz="2400" spc="105" b="1">
                <a:latin typeface="Courier New"/>
                <a:cs typeface="Courier New"/>
              </a:rPr>
              <a:t>Identificación</a:t>
            </a:r>
            <a:r>
              <a:rPr dirty="0" sz="2400" spc="210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con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spc="90" b="1">
                <a:latin typeface="Courier New"/>
                <a:cs typeface="Courier New"/>
              </a:rPr>
              <a:t>foto: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spc="85" b="1">
                <a:latin typeface="Courier New"/>
                <a:cs typeface="Courier New"/>
              </a:rPr>
              <a:t>Cada</a:t>
            </a:r>
            <a:r>
              <a:rPr dirty="0" sz="2400" spc="240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foto</a:t>
            </a:r>
            <a:endParaRPr sz="2400">
              <a:latin typeface="Courier New"/>
              <a:cs typeface="Courier New"/>
            </a:endParaRPr>
          </a:p>
          <a:p>
            <a:pPr marL="443865">
              <a:lnSpc>
                <a:spcPts val="2700"/>
              </a:lnSpc>
            </a:pPr>
            <a:r>
              <a:rPr dirty="0" sz="2400" spc="55" b="1">
                <a:latin typeface="Courier New"/>
                <a:cs typeface="Courier New"/>
              </a:rPr>
              <a:t>se</a:t>
            </a:r>
            <a:r>
              <a:rPr dirty="0" sz="2400" spc="220" b="1">
                <a:latin typeface="Courier New"/>
                <a:cs typeface="Courier New"/>
              </a:rPr>
              <a:t> </a:t>
            </a:r>
            <a:r>
              <a:rPr dirty="0" sz="2400" spc="95" b="1">
                <a:latin typeface="Courier New"/>
                <a:cs typeface="Courier New"/>
              </a:rPr>
              <a:t>numeró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105" b="1">
                <a:latin typeface="Courier New"/>
                <a:cs typeface="Courier New"/>
              </a:rPr>
              <a:t>secuencialmente</a:t>
            </a:r>
            <a:r>
              <a:rPr dirty="0" sz="2400" spc="200" b="1">
                <a:latin typeface="Courier New"/>
                <a:cs typeface="Courier New"/>
              </a:rPr>
              <a:t> </a:t>
            </a:r>
            <a:r>
              <a:rPr dirty="0" sz="2400" spc="75" b="1">
                <a:latin typeface="Courier New"/>
                <a:cs typeface="Courier New"/>
              </a:rPr>
              <a:t>del</a:t>
            </a:r>
            <a:r>
              <a:rPr dirty="0" sz="2400" spc="235" b="1">
                <a:latin typeface="Courier New"/>
                <a:cs typeface="Courier New"/>
              </a:rPr>
              <a:t> </a:t>
            </a:r>
            <a:r>
              <a:rPr dirty="0" sz="2400" b="1">
                <a:latin typeface="Courier New"/>
                <a:cs typeface="Courier New"/>
              </a:rPr>
              <a:t>1</a:t>
            </a:r>
            <a:r>
              <a:rPr dirty="0" sz="2400" spc="229" b="1">
                <a:latin typeface="Courier New"/>
                <a:cs typeface="Courier New"/>
              </a:rPr>
              <a:t> </a:t>
            </a:r>
            <a:r>
              <a:rPr dirty="0" sz="2400" spc="20" b="1">
                <a:latin typeface="Courier New"/>
                <a:cs typeface="Courier New"/>
              </a:rPr>
              <a:t>al</a:t>
            </a:r>
            <a:endParaRPr sz="2400">
              <a:latin typeface="Courier New"/>
              <a:cs typeface="Courier New"/>
            </a:endParaRPr>
          </a:p>
          <a:p>
            <a:pPr marL="443865">
              <a:lnSpc>
                <a:spcPts val="2790"/>
              </a:lnSpc>
            </a:pPr>
            <a:r>
              <a:rPr dirty="0" sz="2400" spc="95" b="1">
                <a:latin typeface="Courier New"/>
                <a:cs typeface="Courier New"/>
              </a:rPr>
              <a:t>10.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8455" y="1263396"/>
              <a:ext cx="8583167" cy="87462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340" y="5372100"/>
              <a:ext cx="4029837" cy="427177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874" y="2798521"/>
            <a:ext cx="6698615" cy="1931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155190" marR="5080" indent="-2143125">
              <a:lnSpc>
                <a:spcPct val="100000"/>
              </a:lnSpc>
              <a:spcBef>
                <a:spcPts val="105"/>
              </a:spcBef>
            </a:pPr>
            <a:r>
              <a:rPr dirty="0" sz="6250">
                <a:solidFill>
                  <a:srgbClr val="FFFFFF"/>
                </a:solidFill>
              </a:rPr>
              <a:t>TRATAMIENTO</a:t>
            </a:r>
            <a:r>
              <a:rPr dirty="0" sz="6250" spc="-15">
                <a:solidFill>
                  <a:srgbClr val="FFFFFF"/>
                </a:solidFill>
              </a:rPr>
              <a:t> </a:t>
            </a:r>
            <a:r>
              <a:rPr dirty="0" sz="6250" spc="-25">
                <a:solidFill>
                  <a:srgbClr val="FFFFFF"/>
                </a:solidFill>
              </a:rPr>
              <a:t>DE </a:t>
            </a:r>
            <a:r>
              <a:rPr dirty="0" sz="6250" spc="-10">
                <a:solidFill>
                  <a:srgbClr val="FFFFFF"/>
                </a:solidFill>
              </a:rPr>
              <a:t>DATOS</a:t>
            </a:r>
            <a:endParaRPr sz="62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83030" y="1575053"/>
              <a:ext cx="15523844" cy="7138670"/>
            </a:xfrm>
            <a:custGeom>
              <a:avLst/>
              <a:gdLst/>
              <a:ahLst/>
              <a:cxnLst/>
              <a:rect l="l" t="t" r="r" b="b"/>
              <a:pathLst>
                <a:path w="15523844" h="7138670">
                  <a:moveTo>
                    <a:pt x="15504541" y="0"/>
                  </a:moveTo>
                  <a:lnTo>
                    <a:pt x="18922" y="0"/>
                  </a:lnTo>
                  <a:lnTo>
                    <a:pt x="11572" y="1492"/>
                  </a:lnTo>
                  <a:lnTo>
                    <a:pt x="5556" y="5556"/>
                  </a:lnTo>
                  <a:lnTo>
                    <a:pt x="1492" y="11572"/>
                  </a:lnTo>
                  <a:lnTo>
                    <a:pt x="0" y="18923"/>
                  </a:lnTo>
                  <a:lnTo>
                    <a:pt x="0" y="7119493"/>
                  </a:lnTo>
                  <a:lnTo>
                    <a:pt x="1492" y="7126843"/>
                  </a:lnTo>
                  <a:lnTo>
                    <a:pt x="5556" y="7132859"/>
                  </a:lnTo>
                  <a:lnTo>
                    <a:pt x="11572" y="7136923"/>
                  </a:lnTo>
                  <a:lnTo>
                    <a:pt x="18922" y="7138416"/>
                  </a:lnTo>
                  <a:lnTo>
                    <a:pt x="15504541" y="7138416"/>
                  </a:lnTo>
                  <a:lnTo>
                    <a:pt x="15511891" y="7136923"/>
                  </a:lnTo>
                  <a:lnTo>
                    <a:pt x="15517907" y="7132859"/>
                  </a:lnTo>
                  <a:lnTo>
                    <a:pt x="15521971" y="7126843"/>
                  </a:lnTo>
                  <a:lnTo>
                    <a:pt x="15523464" y="7119493"/>
                  </a:lnTo>
                  <a:lnTo>
                    <a:pt x="15523464" y="18923"/>
                  </a:lnTo>
                  <a:lnTo>
                    <a:pt x="15521971" y="11572"/>
                  </a:lnTo>
                  <a:lnTo>
                    <a:pt x="15517907" y="5556"/>
                  </a:lnTo>
                  <a:lnTo>
                    <a:pt x="15511891" y="1492"/>
                  </a:lnTo>
                  <a:lnTo>
                    <a:pt x="15504541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83030" y="1575053"/>
              <a:ext cx="15523844" cy="7138670"/>
            </a:xfrm>
            <a:custGeom>
              <a:avLst/>
              <a:gdLst/>
              <a:ahLst/>
              <a:cxnLst/>
              <a:rect l="l" t="t" r="r" b="b"/>
              <a:pathLst>
                <a:path w="15523844" h="7138670">
                  <a:moveTo>
                    <a:pt x="18922" y="0"/>
                  </a:moveTo>
                  <a:lnTo>
                    <a:pt x="15504541" y="0"/>
                  </a:lnTo>
                  <a:lnTo>
                    <a:pt x="15511891" y="1492"/>
                  </a:lnTo>
                  <a:lnTo>
                    <a:pt x="15517907" y="5556"/>
                  </a:lnTo>
                  <a:lnTo>
                    <a:pt x="15521971" y="11572"/>
                  </a:lnTo>
                  <a:lnTo>
                    <a:pt x="15523464" y="18923"/>
                  </a:lnTo>
                  <a:lnTo>
                    <a:pt x="15523464" y="7119493"/>
                  </a:lnTo>
                  <a:lnTo>
                    <a:pt x="15521971" y="7126843"/>
                  </a:lnTo>
                  <a:lnTo>
                    <a:pt x="15517907" y="7132859"/>
                  </a:lnTo>
                  <a:lnTo>
                    <a:pt x="15511891" y="7136923"/>
                  </a:lnTo>
                  <a:lnTo>
                    <a:pt x="15504541" y="7138416"/>
                  </a:lnTo>
                  <a:lnTo>
                    <a:pt x="18922" y="7138416"/>
                  </a:lnTo>
                  <a:lnTo>
                    <a:pt x="11572" y="7136923"/>
                  </a:lnTo>
                  <a:lnTo>
                    <a:pt x="5556" y="7132859"/>
                  </a:lnTo>
                  <a:lnTo>
                    <a:pt x="1492" y="7126843"/>
                  </a:lnTo>
                  <a:lnTo>
                    <a:pt x="0" y="7119493"/>
                  </a:lnTo>
                  <a:lnTo>
                    <a:pt x="0" y="18923"/>
                  </a:lnTo>
                  <a:lnTo>
                    <a:pt x="1492" y="11572"/>
                  </a:lnTo>
                  <a:lnTo>
                    <a:pt x="5556" y="5556"/>
                  </a:lnTo>
                  <a:lnTo>
                    <a:pt x="11572" y="1492"/>
                  </a:lnTo>
                  <a:lnTo>
                    <a:pt x="18922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15410" y="2645486"/>
            <a:ext cx="11463020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99535" marR="5080" indent="-3886835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FFFFFF"/>
                </a:solidFill>
              </a:rPr>
              <a:t>ENTRENAMIENTO CON </a:t>
            </a:r>
            <a:r>
              <a:rPr dirty="0" sz="6000" spc="-10">
                <a:solidFill>
                  <a:srgbClr val="FFFFFF"/>
                </a:solidFill>
              </a:rPr>
              <a:t>MACHINE LEARNING</a:t>
            </a:r>
            <a:endParaRPr sz="6000"/>
          </a:p>
        </p:txBody>
      </p:sp>
      <p:sp>
        <p:nvSpPr>
          <p:cNvPr id="7" name="object 7" descr=""/>
          <p:cNvSpPr txBox="1"/>
          <p:nvPr/>
        </p:nvSpPr>
        <p:spPr>
          <a:xfrm>
            <a:off x="4191127" y="5587179"/>
            <a:ext cx="2859405" cy="2691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2200"/>
              </a:lnSpc>
              <a:spcBef>
                <a:spcPts val="95"/>
              </a:spcBef>
            </a:pPr>
            <a:r>
              <a:rPr dirty="0" sz="2600" spc="145" b="1">
                <a:solidFill>
                  <a:srgbClr val="FFFFFF"/>
                </a:solidFill>
                <a:latin typeface="Courier New"/>
                <a:cs typeface="Courier New"/>
              </a:rPr>
              <a:t>Modelo </a:t>
            </a:r>
            <a:r>
              <a:rPr dirty="0" sz="2600" spc="120" b="1">
                <a:solidFill>
                  <a:srgbClr val="FFFFFF"/>
                </a:solidFill>
                <a:latin typeface="Courier New"/>
                <a:cs typeface="Courier New"/>
              </a:rPr>
              <a:t>RandomForest: Decisiontree: </a:t>
            </a:r>
            <a:r>
              <a:rPr dirty="0" sz="2600" spc="8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600" spc="31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75" b="1">
                <a:solidFill>
                  <a:srgbClr val="FFFFFF"/>
                </a:solidFill>
                <a:latin typeface="Courier New"/>
                <a:cs typeface="Courier New"/>
              </a:rPr>
              <a:t>rbf:</a:t>
            </a:r>
            <a:endParaRPr sz="2600">
              <a:latin typeface="Courier New"/>
              <a:cs typeface="Courier New"/>
            </a:endParaRPr>
          </a:p>
          <a:p>
            <a:pPr algn="ctr" marL="228600" marR="245745">
              <a:lnSpc>
                <a:spcPts val="3500"/>
              </a:lnSpc>
              <a:spcBef>
                <a:spcPts val="95"/>
              </a:spcBef>
            </a:pPr>
            <a:r>
              <a:rPr dirty="0" sz="2600" spc="80" b="1">
                <a:solidFill>
                  <a:srgbClr val="FFFFFF"/>
                </a:solidFill>
                <a:latin typeface="Courier New"/>
                <a:cs typeface="Courier New"/>
              </a:rPr>
              <a:t>SCV</a:t>
            </a:r>
            <a:r>
              <a:rPr dirty="0" sz="2600" spc="31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100" b="1">
                <a:solidFill>
                  <a:srgbClr val="FFFFFF"/>
                </a:solidFill>
                <a:latin typeface="Courier New"/>
                <a:cs typeface="Courier New"/>
              </a:rPr>
              <a:t>Linear: </a:t>
            </a:r>
            <a:r>
              <a:rPr dirty="0" sz="2600" spc="95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600" spc="31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600" spc="105" b="1">
                <a:solidFill>
                  <a:srgbClr val="FFFFFF"/>
                </a:solidFill>
                <a:latin typeface="Courier New"/>
                <a:cs typeface="Courier New"/>
              </a:rPr>
              <a:t>Poly: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91376" y="4799838"/>
            <a:ext cx="3690620" cy="589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10" b="1">
                <a:solidFill>
                  <a:srgbClr val="FFFFFF"/>
                </a:solidFill>
                <a:latin typeface="Courier New"/>
                <a:cs typeface="Courier New"/>
              </a:rPr>
              <a:t>Clasificación</a:t>
            </a:r>
            <a:endParaRPr sz="37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050651" y="5587179"/>
            <a:ext cx="1769110" cy="2691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9725" marR="5080" indent="-327660">
              <a:lnSpc>
                <a:spcPct val="112000"/>
              </a:lnSpc>
              <a:spcBef>
                <a:spcPts val="100"/>
              </a:spcBef>
            </a:pPr>
            <a:r>
              <a:rPr dirty="0" sz="2600" spc="140" b="1">
                <a:solidFill>
                  <a:srgbClr val="FFFFFF"/>
                </a:solidFill>
                <a:latin typeface="Courier New"/>
                <a:cs typeface="Courier New"/>
              </a:rPr>
              <a:t>Accuracy </a:t>
            </a:r>
            <a:r>
              <a:rPr dirty="0" sz="2600" spc="120" b="1">
                <a:solidFill>
                  <a:srgbClr val="FFFFFF"/>
                </a:solidFill>
                <a:latin typeface="Courier New"/>
                <a:cs typeface="Courier New"/>
              </a:rPr>
              <a:t>0.775</a:t>
            </a:r>
            <a:endParaRPr sz="2600">
              <a:latin typeface="Courier New"/>
              <a:cs typeface="Courier New"/>
            </a:endParaRPr>
          </a:p>
          <a:p>
            <a:pPr marL="448309">
              <a:lnSpc>
                <a:spcPct val="100000"/>
              </a:lnSpc>
              <a:spcBef>
                <a:spcPts val="385"/>
              </a:spcBef>
            </a:pPr>
            <a:r>
              <a:rPr dirty="0" sz="2600" spc="120" b="1">
                <a:solidFill>
                  <a:srgbClr val="FFFFFF"/>
                </a:solidFill>
                <a:latin typeface="Courier New"/>
                <a:cs typeface="Courier New"/>
              </a:rPr>
              <a:t>0.685</a:t>
            </a:r>
            <a:endParaRPr sz="2600">
              <a:latin typeface="Courier New"/>
              <a:cs typeface="Courier New"/>
            </a:endParaRPr>
          </a:p>
          <a:p>
            <a:pPr marL="448309">
              <a:lnSpc>
                <a:spcPct val="100000"/>
              </a:lnSpc>
              <a:spcBef>
                <a:spcPts val="384"/>
              </a:spcBef>
            </a:pPr>
            <a:r>
              <a:rPr dirty="0" sz="2600" spc="120" b="1">
                <a:solidFill>
                  <a:srgbClr val="FFFFFF"/>
                </a:solidFill>
                <a:latin typeface="Courier New"/>
                <a:cs typeface="Courier New"/>
              </a:rPr>
              <a:t>0.743</a:t>
            </a:r>
            <a:endParaRPr sz="2600">
              <a:latin typeface="Courier New"/>
              <a:cs typeface="Courier New"/>
            </a:endParaRPr>
          </a:p>
          <a:p>
            <a:pPr marL="448309">
              <a:lnSpc>
                <a:spcPct val="100000"/>
              </a:lnSpc>
              <a:spcBef>
                <a:spcPts val="370"/>
              </a:spcBef>
            </a:pPr>
            <a:r>
              <a:rPr dirty="0" sz="2600" spc="120" b="1">
                <a:solidFill>
                  <a:srgbClr val="FFFFFF"/>
                </a:solidFill>
                <a:latin typeface="Courier New"/>
                <a:cs typeface="Courier New"/>
              </a:rPr>
              <a:t>0.761</a:t>
            </a:r>
            <a:endParaRPr sz="2600">
              <a:latin typeface="Courier New"/>
              <a:cs typeface="Courier New"/>
            </a:endParaRPr>
          </a:p>
          <a:p>
            <a:pPr marL="558165">
              <a:lnSpc>
                <a:spcPct val="100000"/>
              </a:lnSpc>
              <a:spcBef>
                <a:spcPts val="385"/>
              </a:spcBef>
            </a:pPr>
            <a:r>
              <a:rPr dirty="0" sz="2600" spc="130" b="1">
                <a:solidFill>
                  <a:srgbClr val="FFFFFF"/>
                </a:solidFill>
                <a:latin typeface="Courier New"/>
                <a:cs typeface="Courier New"/>
              </a:rPr>
              <a:t>0.69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4120" y="944626"/>
            <a:ext cx="7341234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MSE -</a:t>
            </a:r>
            <a:r>
              <a:rPr dirty="0" sz="6000" spc="-5"/>
              <a:t> </a:t>
            </a:r>
            <a:r>
              <a:rPr dirty="0" sz="6000"/>
              <a:t>RMSE -</a:t>
            </a:r>
            <a:r>
              <a:rPr dirty="0" sz="6000" spc="-5"/>
              <a:t> </a:t>
            </a:r>
            <a:r>
              <a:rPr dirty="0" sz="6000" spc="-25"/>
              <a:t>MAE</a:t>
            </a:r>
            <a:endParaRPr sz="6000"/>
          </a:p>
        </p:txBody>
      </p:sp>
      <p:grpSp>
        <p:nvGrpSpPr>
          <p:cNvPr id="3" name="object 3" descr=""/>
          <p:cNvGrpSpPr/>
          <p:nvPr/>
        </p:nvGrpSpPr>
        <p:grpSpPr>
          <a:xfrm>
            <a:off x="1015174" y="3100006"/>
            <a:ext cx="5117465" cy="6173470"/>
            <a:chOff x="1015174" y="3100006"/>
            <a:chExt cx="5117465" cy="6173470"/>
          </a:xfrm>
        </p:grpSpPr>
        <p:sp>
          <p:nvSpPr>
            <p:cNvPr id="4" name="object 4" descr=""/>
            <p:cNvSpPr/>
            <p:nvPr/>
          </p:nvSpPr>
          <p:spPr>
            <a:xfrm>
              <a:off x="1029461" y="3114294"/>
              <a:ext cx="5088890" cy="6144895"/>
            </a:xfrm>
            <a:custGeom>
              <a:avLst/>
              <a:gdLst/>
              <a:ahLst/>
              <a:cxnLst/>
              <a:rect l="l" t="t" r="r" b="b"/>
              <a:pathLst>
                <a:path w="5088890" h="6144895">
                  <a:moveTo>
                    <a:pt x="5021326" y="0"/>
                  </a:moveTo>
                  <a:lnTo>
                    <a:pt x="67373" y="0"/>
                  </a:lnTo>
                  <a:lnTo>
                    <a:pt x="54166" y="1307"/>
                  </a:lnTo>
                  <a:lnTo>
                    <a:pt x="19735" y="19684"/>
                  </a:lnTo>
                  <a:lnTo>
                    <a:pt x="1306" y="54153"/>
                  </a:lnTo>
                  <a:lnTo>
                    <a:pt x="0" y="67309"/>
                  </a:lnTo>
                  <a:lnTo>
                    <a:pt x="0" y="6077407"/>
                  </a:lnTo>
                  <a:lnTo>
                    <a:pt x="11321" y="6114783"/>
                  </a:lnTo>
                  <a:lnTo>
                    <a:pt x="41587" y="6139640"/>
                  </a:lnTo>
                  <a:lnTo>
                    <a:pt x="67373" y="6144768"/>
                  </a:lnTo>
                  <a:lnTo>
                    <a:pt x="5021326" y="6144768"/>
                  </a:lnTo>
                  <a:lnTo>
                    <a:pt x="5047541" y="6139473"/>
                  </a:lnTo>
                  <a:lnTo>
                    <a:pt x="5068935" y="6125036"/>
                  </a:lnTo>
                  <a:lnTo>
                    <a:pt x="5083351" y="6103625"/>
                  </a:lnTo>
                  <a:lnTo>
                    <a:pt x="5088636" y="6077407"/>
                  </a:lnTo>
                  <a:lnTo>
                    <a:pt x="5088636" y="67309"/>
                  </a:lnTo>
                  <a:lnTo>
                    <a:pt x="5083351" y="41094"/>
                  </a:lnTo>
                  <a:lnTo>
                    <a:pt x="5068935" y="19700"/>
                  </a:lnTo>
                  <a:lnTo>
                    <a:pt x="5047541" y="5284"/>
                  </a:lnTo>
                  <a:lnTo>
                    <a:pt x="50213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29461" y="3114294"/>
              <a:ext cx="5088890" cy="6144895"/>
            </a:xfrm>
            <a:custGeom>
              <a:avLst/>
              <a:gdLst/>
              <a:ahLst/>
              <a:cxnLst/>
              <a:rect l="l" t="t" r="r" b="b"/>
              <a:pathLst>
                <a:path w="5088890" h="6144895">
                  <a:moveTo>
                    <a:pt x="67373" y="0"/>
                  </a:moveTo>
                  <a:lnTo>
                    <a:pt x="5021326" y="0"/>
                  </a:lnTo>
                  <a:lnTo>
                    <a:pt x="5047541" y="5284"/>
                  </a:lnTo>
                  <a:lnTo>
                    <a:pt x="5068935" y="19700"/>
                  </a:lnTo>
                  <a:lnTo>
                    <a:pt x="5083351" y="41094"/>
                  </a:lnTo>
                  <a:lnTo>
                    <a:pt x="5088636" y="67309"/>
                  </a:lnTo>
                  <a:lnTo>
                    <a:pt x="5088636" y="6077407"/>
                  </a:lnTo>
                  <a:lnTo>
                    <a:pt x="5083351" y="6103625"/>
                  </a:lnTo>
                  <a:lnTo>
                    <a:pt x="5068935" y="6125036"/>
                  </a:lnTo>
                  <a:lnTo>
                    <a:pt x="5047541" y="6139473"/>
                  </a:lnTo>
                  <a:lnTo>
                    <a:pt x="5021326" y="6144768"/>
                  </a:lnTo>
                  <a:lnTo>
                    <a:pt x="67373" y="6144768"/>
                  </a:lnTo>
                  <a:lnTo>
                    <a:pt x="29992" y="6133452"/>
                  </a:lnTo>
                  <a:lnTo>
                    <a:pt x="5129" y="6103188"/>
                  </a:lnTo>
                  <a:lnTo>
                    <a:pt x="0" y="6077407"/>
                  </a:lnTo>
                  <a:lnTo>
                    <a:pt x="0" y="67309"/>
                  </a:lnTo>
                  <a:lnTo>
                    <a:pt x="11321" y="29983"/>
                  </a:lnTo>
                  <a:lnTo>
                    <a:pt x="41587" y="5127"/>
                  </a:lnTo>
                  <a:lnTo>
                    <a:pt x="67373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12519" y="5037708"/>
            <a:ext cx="3602990" cy="218440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RandomForest:</a:t>
            </a:r>
            <a:r>
              <a:rPr dirty="0" sz="2400" spc="54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0.632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Decisiontree:</a:t>
            </a:r>
            <a:r>
              <a:rPr dirty="0" sz="2400" spc="54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1.268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400" spc="15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rbf:</a:t>
            </a:r>
            <a:r>
              <a:rPr dirty="0" sz="2400" spc="17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25" b="1">
                <a:solidFill>
                  <a:srgbClr val="FFFFFF"/>
                </a:solidFill>
                <a:latin typeface="Courier New"/>
                <a:cs typeface="Courier New"/>
              </a:rPr>
              <a:t>0.748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SCV</a:t>
            </a:r>
            <a:r>
              <a:rPr dirty="0" sz="2400" spc="22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Linear:</a:t>
            </a:r>
            <a:r>
              <a:rPr dirty="0" sz="2400" spc="229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2.282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400" spc="18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Poly:</a:t>
            </a:r>
            <a:r>
              <a:rPr dirty="0" sz="2400" spc="20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145.486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018535" y="3345307"/>
            <a:ext cx="1108710" cy="658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50" spc="-25" b="1">
                <a:solidFill>
                  <a:srgbClr val="FFFFFF"/>
                </a:solidFill>
                <a:latin typeface="Noto Sans"/>
                <a:cs typeface="Noto Sans"/>
              </a:rPr>
              <a:t>MSE</a:t>
            </a:r>
            <a:endParaRPr sz="4150">
              <a:latin typeface="Noto Sans"/>
              <a:cs typeface="Noto San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227254" y="3100006"/>
            <a:ext cx="5116195" cy="6173470"/>
            <a:chOff x="6227254" y="3100006"/>
            <a:chExt cx="5116195" cy="6173470"/>
          </a:xfrm>
        </p:grpSpPr>
        <p:sp>
          <p:nvSpPr>
            <p:cNvPr id="9" name="object 9" descr=""/>
            <p:cNvSpPr/>
            <p:nvPr/>
          </p:nvSpPr>
          <p:spPr>
            <a:xfrm>
              <a:off x="6241541" y="3114294"/>
              <a:ext cx="5087620" cy="6144895"/>
            </a:xfrm>
            <a:custGeom>
              <a:avLst/>
              <a:gdLst/>
              <a:ahLst/>
              <a:cxnLst/>
              <a:rect l="l" t="t" r="r" b="b"/>
              <a:pathLst>
                <a:path w="5087620" h="6144895">
                  <a:moveTo>
                    <a:pt x="5019802" y="0"/>
                  </a:moveTo>
                  <a:lnTo>
                    <a:pt x="67310" y="0"/>
                  </a:lnTo>
                  <a:lnTo>
                    <a:pt x="54153" y="1307"/>
                  </a:lnTo>
                  <a:lnTo>
                    <a:pt x="19685" y="19684"/>
                  </a:lnTo>
                  <a:lnTo>
                    <a:pt x="1307" y="54153"/>
                  </a:lnTo>
                  <a:lnTo>
                    <a:pt x="0" y="67309"/>
                  </a:lnTo>
                  <a:lnTo>
                    <a:pt x="0" y="6077407"/>
                  </a:lnTo>
                  <a:lnTo>
                    <a:pt x="11304" y="6114783"/>
                  </a:lnTo>
                  <a:lnTo>
                    <a:pt x="41592" y="6139640"/>
                  </a:lnTo>
                  <a:lnTo>
                    <a:pt x="67310" y="6144768"/>
                  </a:lnTo>
                  <a:lnTo>
                    <a:pt x="5019802" y="6144768"/>
                  </a:lnTo>
                  <a:lnTo>
                    <a:pt x="5046017" y="6139473"/>
                  </a:lnTo>
                  <a:lnTo>
                    <a:pt x="5067411" y="6125036"/>
                  </a:lnTo>
                  <a:lnTo>
                    <a:pt x="5081827" y="6103625"/>
                  </a:lnTo>
                  <a:lnTo>
                    <a:pt x="5087112" y="6077407"/>
                  </a:lnTo>
                  <a:lnTo>
                    <a:pt x="5087112" y="67309"/>
                  </a:lnTo>
                  <a:lnTo>
                    <a:pt x="5081827" y="41094"/>
                  </a:lnTo>
                  <a:lnTo>
                    <a:pt x="5067411" y="19700"/>
                  </a:lnTo>
                  <a:lnTo>
                    <a:pt x="5046017" y="5284"/>
                  </a:lnTo>
                  <a:lnTo>
                    <a:pt x="5019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241541" y="3114294"/>
              <a:ext cx="5087620" cy="6144895"/>
            </a:xfrm>
            <a:custGeom>
              <a:avLst/>
              <a:gdLst/>
              <a:ahLst/>
              <a:cxnLst/>
              <a:rect l="l" t="t" r="r" b="b"/>
              <a:pathLst>
                <a:path w="5087620" h="6144895">
                  <a:moveTo>
                    <a:pt x="67310" y="0"/>
                  </a:moveTo>
                  <a:lnTo>
                    <a:pt x="5019802" y="0"/>
                  </a:lnTo>
                  <a:lnTo>
                    <a:pt x="5046017" y="5284"/>
                  </a:lnTo>
                  <a:lnTo>
                    <a:pt x="5067411" y="19700"/>
                  </a:lnTo>
                  <a:lnTo>
                    <a:pt x="5081827" y="41094"/>
                  </a:lnTo>
                  <a:lnTo>
                    <a:pt x="5087112" y="67309"/>
                  </a:lnTo>
                  <a:lnTo>
                    <a:pt x="5087112" y="6077407"/>
                  </a:lnTo>
                  <a:lnTo>
                    <a:pt x="5081827" y="6103625"/>
                  </a:lnTo>
                  <a:lnTo>
                    <a:pt x="5067411" y="6125036"/>
                  </a:lnTo>
                  <a:lnTo>
                    <a:pt x="5046017" y="6139473"/>
                  </a:lnTo>
                  <a:lnTo>
                    <a:pt x="5019802" y="6144768"/>
                  </a:lnTo>
                  <a:lnTo>
                    <a:pt x="67310" y="6144768"/>
                  </a:lnTo>
                  <a:lnTo>
                    <a:pt x="29983" y="6133452"/>
                  </a:lnTo>
                  <a:lnTo>
                    <a:pt x="5127" y="6103188"/>
                  </a:lnTo>
                  <a:lnTo>
                    <a:pt x="0" y="6077407"/>
                  </a:lnTo>
                  <a:lnTo>
                    <a:pt x="0" y="67309"/>
                  </a:lnTo>
                  <a:lnTo>
                    <a:pt x="11304" y="29983"/>
                  </a:lnTo>
                  <a:lnTo>
                    <a:pt x="41592" y="5127"/>
                  </a:lnTo>
                  <a:lnTo>
                    <a:pt x="67310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824598" y="5037708"/>
            <a:ext cx="3602354" cy="218440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RandomForest:</a:t>
            </a:r>
            <a:r>
              <a:rPr dirty="0" sz="2400" spc="54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0.795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Decisiontree:</a:t>
            </a:r>
            <a:r>
              <a:rPr dirty="0" sz="2400" spc="54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1.126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400" spc="15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rbf:</a:t>
            </a:r>
            <a:r>
              <a:rPr dirty="0" sz="2400" spc="17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0.865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SCV</a:t>
            </a:r>
            <a:r>
              <a:rPr dirty="0" sz="2400" spc="23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Linear:</a:t>
            </a:r>
            <a:r>
              <a:rPr dirty="0" sz="2400" spc="22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1.511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400" spc="19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Poly:</a:t>
            </a:r>
            <a:r>
              <a:rPr dirty="0" sz="2400" spc="19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12.062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056626" y="3345307"/>
            <a:ext cx="1456690" cy="658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50" spc="-20" b="1">
                <a:solidFill>
                  <a:srgbClr val="FFFFFF"/>
                </a:solidFill>
                <a:latin typeface="Noto Sans"/>
                <a:cs typeface="Noto Sans"/>
              </a:rPr>
              <a:t>RMSE</a:t>
            </a:r>
            <a:endParaRPr sz="4150">
              <a:latin typeface="Noto Sans"/>
              <a:cs typeface="Noto Sans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1437810" y="3100006"/>
            <a:ext cx="5117465" cy="6173470"/>
            <a:chOff x="11437810" y="3100006"/>
            <a:chExt cx="5117465" cy="6173470"/>
          </a:xfrm>
        </p:grpSpPr>
        <p:sp>
          <p:nvSpPr>
            <p:cNvPr id="14" name="object 14" descr=""/>
            <p:cNvSpPr/>
            <p:nvPr/>
          </p:nvSpPr>
          <p:spPr>
            <a:xfrm>
              <a:off x="11452097" y="3114294"/>
              <a:ext cx="5088890" cy="6144895"/>
            </a:xfrm>
            <a:custGeom>
              <a:avLst/>
              <a:gdLst/>
              <a:ahLst/>
              <a:cxnLst/>
              <a:rect l="l" t="t" r="r" b="b"/>
              <a:pathLst>
                <a:path w="5088890" h="6144895">
                  <a:moveTo>
                    <a:pt x="5021325" y="0"/>
                  </a:moveTo>
                  <a:lnTo>
                    <a:pt x="67309" y="0"/>
                  </a:lnTo>
                  <a:lnTo>
                    <a:pt x="54153" y="1307"/>
                  </a:lnTo>
                  <a:lnTo>
                    <a:pt x="19684" y="19684"/>
                  </a:lnTo>
                  <a:lnTo>
                    <a:pt x="1307" y="54153"/>
                  </a:lnTo>
                  <a:lnTo>
                    <a:pt x="0" y="67309"/>
                  </a:lnTo>
                  <a:lnTo>
                    <a:pt x="0" y="6077407"/>
                  </a:lnTo>
                  <a:lnTo>
                    <a:pt x="11304" y="6114783"/>
                  </a:lnTo>
                  <a:lnTo>
                    <a:pt x="41592" y="6139640"/>
                  </a:lnTo>
                  <a:lnTo>
                    <a:pt x="67309" y="6144768"/>
                  </a:lnTo>
                  <a:lnTo>
                    <a:pt x="5021325" y="6144768"/>
                  </a:lnTo>
                  <a:lnTo>
                    <a:pt x="5047541" y="6139473"/>
                  </a:lnTo>
                  <a:lnTo>
                    <a:pt x="5068935" y="6125036"/>
                  </a:lnTo>
                  <a:lnTo>
                    <a:pt x="5083351" y="6103625"/>
                  </a:lnTo>
                  <a:lnTo>
                    <a:pt x="5088636" y="6077407"/>
                  </a:lnTo>
                  <a:lnTo>
                    <a:pt x="5088636" y="67309"/>
                  </a:lnTo>
                  <a:lnTo>
                    <a:pt x="5083351" y="41094"/>
                  </a:lnTo>
                  <a:lnTo>
                    <a:pt x="5068935" y="19700"/>
                  </a:lnTo>
                  <a:lnTo>
                    <a:pt x="5047541" y="5284"/>
                  </a:lnTo>
                  <a:lnTo>
                    <a:pt x="5021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452097" y="3114294"/>
              <a:ext cx="5088890" cy="6144895"/>
            </a:xfrm>
            <a:custGeom>
              <a:avLst/>
              <a:gdLst/>
              <a:ahLst/>
              <a:cxnLst/>
              <a:rect l="l" t="t" r="r" b="b"/>
              <a:pathLst>
                <a:path w="5088890" h="6144895">
                  <a:moveTo>
                    <a:pt x="67309" y="0"/>
                  </a:moveTo>
                  <a:lnTo>
                    <a:pt x="5021325" y="0"/>
                  </a:lnTo>
                  <a:lnTo>
                    <a:pt x="5047541" y="5284"/>
                  </a:lnTo>
                  <a:lnTo>
                    <a:pt x="5068935" y="19700"/>
                  </a:lnTo>
                  <a:lnTo>
                    <a:pt x="5083351" y="41094"/>
                  </a:lnTo>
                  <a:lnTo>
                    <a:pt x="5088636" y="67309"/>
                  </a:lnTo>
                  <a:lnTo>
                    <a:pt x="5088636" y="6077407"/>
                  </a:lnTo>
                  <a:lnTo>
                    <a:pt x="5083351" y="6103625"/>
                  </a:lnTo>
                  <a:lnTo>
                    <a:pt x="5068935" y="6125036"/>
                  </a:lnTo>
                  <a:lnTo>
                    <a:pt x="5047541" y="6139473"/>
                  </a:lnTo>
                  <a:lnTo>
                    <a:pt x="5021325" y="6144768"/>
                  </a:lnTo>
                  <a:lnTo>
                    <a:pt x="67309" y="6144768"/>
                  </a:lnTo>
                  <a:lnTo>
                    <a:pt x="29983" y="6133452"/>
                  </a:lnTo>
                  <a:lnTo>
                    <a:pt x="5127" y="6103188"/>
                  </a:lnTo>
                  <a:lnTo>
                    <a:pt x="0" y="6077407"/>
                  </a:lnTo>
                  <a:lnTo>
                    <a:pt x="0" y="67309"/>
                  </a:lnTo>
                  <a:lnTo>
                    <a:pt x="11304" y="29983"/>
                  </a:lnTo>
                  <a:lnTo>
                    <a:pt x="41592" y="5127"/>
                  </a:lnTo>
                  <a:lnTo>
                    <a:pt x="67309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2040616" y="5037708"/>
            <a:ext cx="3602990" cy="218440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RandomForest:</a:t>
            </a:r>
            <a:r>
              <a:rPr dirty="0" sz="2400" spc="54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ourier New"/>
                <a:cs typeface="Courier New"/>
              </a:rPr>
              <a:t>0.57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Decisiontree:</a:t>
            </a:r>
            <a:r>
              <a:rPr dirty="0" sz="2400" spc="54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0.581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400" spc="15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rbf:</a:t>
            </a:r>
            <a:r>
              <a:rPr dirty="0" sz="2400" spc="17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0.576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SCV</a:t>
            </a:r>
            <a:r>
              <a:rPr dirty="0" sz="2400" spc="22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Linear:</a:t>
            </a:r>
            <a:r>
              <a:rPr dirty="0" sz="2400" spc="229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1.096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SVC</a:t>
            </a:r>
            <a:r>
              <a:rPr dirty="0" sz="2400" spc="190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urier New"/>
                <a:cs typeface="Courier New"/>
              </a:rPr>
              <a:t>Poly:</a:t>
            </a:r>
            <a:r>
              <a:rPr dirty="0" sz="2400" spc="195" b="1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ourier New"/>
                <a:cs typeface="Courier New"/>
              </a:rPr>
              <a:t>3.882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405865" y="3345307"/>
            <a:ext cx="1181735" cy="658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50" spc="-25" b="1">
                <a:solidFill>
                  <a:srgbClr val="FFFFFF"/>
                </a:solidFill>
                <a:latin typeface="Noto Sans"/>
                <a:cs typeface="Noto Sans"/>
              </a:rPr>
              <a:t>MAE</a:t>
            </a:r>
            <a:endParaRPr sz="41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4853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576" y="3896867"/>
            <a:ext cx="14865096" cy="46832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95520" y="944626"/>
            <a:ext cx="7797800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430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FFFFFF"/>
                </a:solidFill>
              </a:rPr>
              <a:t>MSE-RMSE-</a:t>
            </a:r>
            <a:r>
              <a:rPr dirty="0" sz="6000" spc="-25">
                <a:solidFill>
                  <a:srgbClr val="FFFFFF"/>
                </a:solidFill>
              </a:rPr>
              <a:t>MAE </a:t>
            </a:r>
            <a:r>
              <a:rPr dirty="0" sz="6000">
                <a:solidFill>
                  <a:srgbClr val="FFFFFF"/>
                </a:solidFill>
              </a:rPr>
              <a:t>PARA</a:t>
            </a:r>
            <a:r>
              <a:rPr dirty="0" sz="6000" spc="-20">
                <a:solidFill>
                  <a:srgbClr val="FFFFFF"/>
                </a:solidFill>
              </a:rPr>
              <a:t> </a:t>
            </a:r>
            <a:r>
              <a:rPr dirty="0" sz="6000" spc="-10">
                <a:solidFill>
                  <a:srgbClr val="FFFFFF"/>
                </a:solidFill>
              </a:rPr>
              <a:t>RANDOMFOREST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958083"/>
            <a:ext cx="18288000" cy="7329170"/>
            <a:chOff x="0" y="2958083"/>
            <a:chExt cx="18288000" cy="73291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819895"/>
              <a:ext cx="18287999" cy="3467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2131" y="2958083"/>
              <a:ext cx="9305544" cy="695858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9402" y="2181606"/>
            <a:ext cx="6563359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/>
              <a:t>DEEP</a:t>
            </a:r>
            <a:r>
              <a:rPr dirty="0" sz="6600" spc="-165"/>
              <a:t> </a:t>
            </a:r>
            <a:r>
              <a:rPr dirty="0" sz="6600" spc="-10"/>
              <a:t>LEARNING</a:t>
            </a:r>
            <a:endParaRPr sz="6600"/>
          </a:p>
        </p:txBody>
      </p:sp>
      <p:sp>
        <p:nvSpPr>
          <p:cNvPr id="6" name="object 6" descr=""/>
          <p:cNvSpPr txBox="1"/>
          <p:nvPr/>
        </p:nvSpPr>
        <p:spPr>
          <a:xfrm>
            <a:off x="7631048" y="1094080"/>
            <a:ext cx="8050530" cy="16624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1900"/>
              </a:lnSpc>
              <a:spcBef>
                <a:spcPts val="95"/>
              </a:spcBef>
            </a:pPr>
            <a:r>
              <a:rPr dirty="0" sz="3200" spc="70">
                <a:latin typeface="Courier New"/>
                <a:cs typeface="Courier New"/>
              </a:rPr>
              <a:t>Se</a:t>
            </a:r>
            <a:r>
              <a:rPr dirty="0" sz="3200" spc="395">
                <a:latin typeface="Courier New"/>
                <a:cs typeface="Courier New"/>
              </a:rPr>
              <a:t> </a:t>
            </a:r>
            <a:r>
              <a:rPr dirty="0" sz="3200" spc="100">
                <a:latin typeface="Courier New"/>
                <a:cs typeface="Courier New"/>
              </a:rPr>
              <a:t>uso</a:t>
            </a:r>
            <a:r>
              <a:rPr dirty="0" sz="3200" spc="405">
                <a:latin typeface="Courier New"/>
                <a:cs typeface="Courier New"/>
              </a:rPr>
              <a:t> </a:t>
            </a:r>
            <a:r>
              <a:rPr dirty="0" sz="3200" spc="100">
                <a:latin typeface="Courier New"/>
                <a:cs typeface="Courier New"/>
              </a:rPr>
              <a:t>DNN</a:t>
            </a:r>
            <a:r>
              <a:rPr dirty="0" sz="3200" spc="409">
                <a:latin typeface="Courier New"/>
                <a:cs typeface="Courier New"/>
              </a:rPr>
              <a:t> </a:t>
            </a:r>
            <a:r>
              <a:rPr dirty="0" sz="3200" spc="100">
                <a:latin typeface="Courier New"/>
                <a:cs typeface="Courier New"/>
              </a:rPr>
              <a:t>con</a:t>
            </a:r>
            <a:r>
              <a:rPr dirty="0" sz="3200" spc="395">
                <a:latin typeface="Courier New"/>
                <a:cs typeface="Courier New"/>
              </a:rPr>
              <a:t> </a:t>
            </a:r>
            <a:r>
              <a:rPr dirty="0" sz="3200" spc="100">
                <a:latin typeface="Courier New"/>
                <a:cs typeface="Courier New"/>
              </a:rPr>
              <a:t>PCA</a:t>
            </a:r>
            <a:r>
              <a:rPr dirty="0" sz="3200" spc="409">
                <a:latin typeface="Courier New"/>
                <a:cs typeface="Courier New"/>
              </a:rPr>
              <a:t> </a:t>
            </a:r>
            <a:r>
              <a:rPr dirty="0" sz="3200" spc="114">
                <a:latin typeface="Courier New"/>
                <a:cs typeface="Courier New"/>
              </a:rPr>
              <a:t>como</a:t>
            </a:r>
            <a:r>
              <a:rPr dirty="0" sz="3200" spc="405">
                <a:latin typeface="Courier New"/>
                <a:cs typeface="Courier New"/>
              </a:rPr>
              <a:t> </a:t>
            </a:r>
            <a:r>
              <a:rPr dirty="0" sz="3200" spc="120">
                <a:latin typeface="Courier New"/>
                <a:cs typeface="Courier New"/>
              </a:rPr>
              <a:t>método </a:t>
            </a:r>
            <a:r>
              <a:rPr dirty="0" sz="3200" spc="70">
                <a:latin typeface="Courier New"/>
                <a:cs typeface="Courier New"/>
              </a:rPr>
              <a:t>de</a:t>
            </a:r>
            <a:r>
              <a:rPr dirty="0" sz="3200" spc="409">
                <a:latin typeface="Courier New"/>
                <a:cs typeface="Courier New"/>
              </a:rPr>
              <a:t> </a:t>
            </a:r>
            <a:r>
              <a:rPr dirty="0" sz="3200" spc="150">
                <a:latin typeface="Courier New"/>
                <a:cs typeface="Courier New"/>
              </a:rPr>
              <a:t>implementación</a:t>
            </a:r>
            <a:r>
              <a:rPr dirty="0" sz="3200" spc="470">
                <a:latin typeface="Courier New"/>
                <a:cs typeface="Courier New"/>
              </a:rPr>
              <a:t> </a:t>
            </a:r>
            <a:r>
              <a:rPr dirty="0" sz="3200" spc="45">
                <a:latin typeface="Courier New"/>
                <a:cs typeface="Courier New"/>
              </a:rPr>
              <a:t>de </a:t>
            </a:r>
            <a:r>
              <a:rPr dirty="0" sz="3200" spc="150">
                <a:latin typeface="Courier New"/>
                <a:cs typeface="Courier New"/>
              </a:rPr>
              <a:t>aprendizaje</a:t>
            </a:r>
            <a:r>
              <a:rPr dirty="0" sz="3200" spc="470">
                <a:latin typeface="Courier New"/>
                <a:cs typeface="Courier New"/>
              </a:rPr>
              <a:t> </a:t>
            </a:r>
            <a:r>
              <a:rPr dirty="0" sz="3200" spc="160">
                <a:latin typeface="Courier New"/>
                <a:cs typeface="Courier New"/>
              </a:rPr>
              <a:t>profundo.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72666" y="4833873"/>
            <a:ext cx="417258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400">
                <a:latin typeface="Courier New"/>
                <a:cs typeface="Courier New"/>
              </a:rPr>
              <a:t>Accuracy:</a:t>
            </a:r>
            <a:r>
              <a:rPr dirty="0" sz="3400" spc="-30">
                <a:latin typeface="Courier New"/>
                <a:cs typeface="Courier New"/>
              </a:rPr>
              <a:t> </a:t>
            </a:r>
            <a:r>
              <a:rPr dirty="0" sz="3400" spc="-10">
                <a:latin typeface="Courier New"/>
                <a:cs typeface="Courier New"/>
              </a:rPr>
              <a:t>0.7773</a:t>
            </a:r>
            <a:endParaRPr sz="3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79" y="3014472"/>
            <a:ext cx="6091428" cy="46101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99731" y="7050022"/>
            <a:ext cx="8374380" cy="32369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67016" y="3179064"/>
            <a:ext cx="9060180" cy="32354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75686" y="487426"/>
            <a:ext cx="105486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NON SUPERVISED </a:t>
            </a:r>
            <a:r>
              <a:rPr dirty="0" sz="6000" spc="-10"/>
              <a:t>LEARNING</a:t>
            </a:r>
            <a:endParaRPr sz="6000"/>
          </a:p>
        </p:txBody>
      </p:sp>
      <p:sp>
        <p:nvSpPr>
          <p:cNvPr id="6" name="object 6" descr=""/>
          <p:cNvSpPr txBox="1"/>
          <p:nvPr/>
        </p:nvSpPr>
        <p:spPr>
          <a:xfrm>
            <a:off x="1863979" y="2057527"/>
            <a:ext cx="1972945" cy="616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50" spc="-10" b="1">
                <a:latin typeface="Noto Sans"/>
                <a:cs typeface="Noto Sans"/>
              </a:rPr>
              <a:t>KMeans</a:t>
            </a:r>
            <a:endParaRPr sz="3850">
              <a:latin typeface="Noto Sans"/>
              <a:cs typeface="Noto San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57604" y="8607349"/>
            <a:ext cx="3217545" cy="616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50" b="1">
                <a:latin typeface="Noto Sans"/>
                <a:cs typeface="Noto Sans"/>
              </a:rPr>
              <a:t>Metodo</a:t>
            </a:r>
            <a:r>
              <a:rPr dirty="0" sz="3850" spc="-25" b="1">
                <a:latin typeface="Noto Sans"/>
                <a:cs typeface="Noto Sans"/>
              </a:rPr>
              <a:t> </a:t>
            </a:r>
            <a:r>
              <a:rPr dirty="0" sz="3850" spc="-20" b="1">
                <a:latin typeface="Noto Sans"/>
                <a:cs typeface="Noto Sans"/>
              </a:rPr>
              <a:t>codo</a:t>
            </a:r>
            <a:endParaRPr sz="3850">
              <a:latin typeface="Noto Sans"/>
              <a:cs typeface="Noto San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686282" y="2057527"/>
            <a:ext cx="1840230" cy="616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50" spc="-10" b="1">
                <a:latin typeface="Noto Sans"/>
                <a:cs typeface="Noto Sans"/>
              </a:rPr>
              <a:t>DBscan</a:t>
            </a:r>
            <a:endParaRPr sz="38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2023-12-07T18:01:03Z</dcterms:created>
  <dcterms:modified xsi:type="dcterms:W3CDTF">2023-12-07T18:01:03Z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2023-12-07T00:00:00Z</vt:filetime>
  </property>
  <property fmtid="{D5CDD505-2E9C-101B-9397-08002B2CF9AE}" pid="5" name="Producer">
    <vt:lpwstr>3-Heights(TM) PDF Security Shell 4.8.25.2 (http://www.pdf-tools.com)</vt:lpwstr>
  </property>
</Properties>
</file>